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7"/>
  </p:notesMasterIdLst>
  <p:sldIdLst>
    <p:sldId id="264" r:id="rId2"/>
    <p:sldId id="286" r:id="rId3"/>
    <p:sldId id="355" r:id="rId4"/>
    <p:sldId id="330" r:id="rId5"/>
    <p:sldId id="317" r:id="rId6"/>
    <p:sldId id="292" r:id="rId7"/>
    <p:sldId id="302" r:id="rId8"/>
    <p:sldId id="303" r:id="rId9"/>
    <p:sldId id="314" r:id="rId10"/>
    <p:sldId id="354" r:id="rId11"/>
    <p:sldId id="318" r:id="rId12"/>
    <p:sldId id="319" r:id="rId13"/>
    <p:sldId id="320" r:id="rId14"/>
    <p:sldId id="321" r:id="rId15"/>
    <p:sldId id="306" r:id="rId16"/>
    <p:sldId id="309" r:id="rId17"/>
    <p:sldId id="311" r:id="rId18"/>
    <p:sldId id="326" r:id="rId19"/>
    <p:sldId id="332" r:id="rId20"/>
    <p:sldId id="322" r:id="rId21"/>
    <p:sldId id="323" r:id="rId22"/>
    <p:sldId id="324" r:id="rId23"/>
    <p:sldId id="325" r:id="rId24"/>
    <p:sldId id="333" r:id="rId25"/>
    <p:sldId id="336" r:id="rId26"/>
    <p:sldId id="334" r:id="rId27"/>
    <p:sldId id="279" r:id="rId28"/>
    <p:sldId id="337" r:id="rId29"/>
    <p:sldId id="342" r:id="rId30"/>
    <p:sldId id="344" r:id="rId31"/>
    <p:sldId id="345" r:id="rId32"/>
    <p:sldId id="346" r:id="rId33"/>
    <p:sldId id="347" r:id="rId34"/>
    <p:sldId id="352" r:id="rId35"/>
    <p:sldId id="348" r:id="rId36"/>
    <p:sldId id="350" r:id="rId37"/>
    <p:sldId id="351" r:id="rId38"/>
    <p:sldId id="353" r:id="rId39"/>
    <p:sldId id="349" r:id="rId40"/>
    <p:sldId id="340" r:id="rId41"/>
    <p:sldId id="338" r:id="rId42"/>
    <p:sldId id="341" r:id="rId43"/>
    <p:sldId id="295" r:id="rId44"/>
    <p:sldId id="356" r:id="rId45"/>
    <p:sldId id="284" r:id="rId46"/>
  </p:sldIdLst>
  <p:sldSz cx="9906000" cy="6858000" type="A4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나눔바른고딕" panose="020B0603020101020101" pitchFamily="50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D60000"/>
    <a:srgbClr val="EA0000"/>
    <a:srgbClr val="D475AD"/>
    <a:srgbClr val="D475AC"/>
    <a:srgbClr val="E77133"/>
    <a:srgbClr val="21B5D0"/>
    <a:srgbClr val="D7B317"/>
    <a:srgbClr val="4BB457"/>
    <a:srgbClr val="267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02" autoAdjust="0"/>
  </p:normalViewPr>
  <p:slideViewPr>
    <p:cSldViewPr snapToGrid="0">
      <p:cViewPr varScale="1">
        <p:scale>
          <a:sx n="59" d="100"/>
          <a:sy n="59" d="100"/>
        </p:scale>
        <p:origin x="72" y="6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98068-DD53-43B5-8D5A-F2D575A3B82F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88F4-F896-4084-8D57-ECEF28AB56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3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9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3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036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5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4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8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64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06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39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6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7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43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71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186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인구대비 자전거 사고 발생건수 비율이 가장 높은 시인 대구광역시를 대상으로 </a:t>
            </a: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데이터 시각화를 진행해 보았습니다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873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인구대비 자전거 사고 발생건수 비율이 가장 높은 시인 대구광역시를 대상으로 </a:t>
            </a: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데이터 시각화를 진행해 보았습니다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21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1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312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59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553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152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31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102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774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777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580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869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54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/>
              <a:t>자동차 대 승용차 측면직각충돌이 일어나기 쉬운 교차로에서 사고가 많이 발생하는 것을 확인할 수 있었습니다</a:t>
            </a:r>
            <a:r>
              <a:rPr lang="en-US" altLang="ko-KR" sz="1200"/>
              <a:t>.</a:t>
            </a:r>
            <a:endParaRPr sz="1200"/>
          </a:p>
        </p:txBody>
      </p:sp>
      <p:sp>
        <p:nvSpPr>
          <p:cNvPr id="400" name="Google Shape;40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63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24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3E88F4-F896-4084-8D57-ECEF28AB561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541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3E88F4-F896-4084-8D57-ECEF28AB561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266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3E88F4-F896-4084-8D57-ECEF28AB561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37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6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5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1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7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9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6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88F4-F896-4084-8D57-ECEF28AB56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8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8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3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8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4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2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0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98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2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7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5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3C895-06E6-4C5C-B363-EEB5F2D8653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60A4A-219C-43A8-826D-FFF325165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5B5E66-9404-4EDB-B4D3-2360608E9D77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6BA5-4189-4371-AE79-9063377CF361}"/>
              </a:ext>
            </a:extLst>
          </p:cNvPr>
          <p:cNvSpPr txBox="1"/>
          <p:nvPr/>
        </p:nvSpPr>
        <p:spPr>
          <a:xfrm>
            <a:off x="1313081" y="2782669"/>
            <a:ext cx="727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교통사고 원인 분석과 대책 마련</a:t>
            </a:r>
            <a:endParaRPr lang="en-US" altLang="ko-KR" sz="36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B78B0D-188F-4E59-BB50-16D45AEF8DB3}"/>
              </a:ext>
            </a:extLst>
          </p:cNvPr>
          <p:cNvSpPr/>
          <p:nvPr/>
        </p:nvSpPr>
        <p:spPr>
          <a:xfrm>
            <a:off x="6691745" y="5178129"/>
            <a:ext cx="2755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수학과 김다운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문헌정보학과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원예진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소프트웨어융합학과 이희경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22166-8385-440B-9D81-93DFF186C70E}"/>
              </a:ext>
            </a:extLst>
          </p:cNvPr>
          <p:cNvSpPr/>
          <p:nvPr/>
        </p:nvSpPr>
        <p:spPr>
          <a:xfrm>
            <a:off x="4189846" y="3850983"/>
            <a:ext cx="1525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2019-12-01</a:t>
            </a:r>
          </a:p>
        </p:txBody>
      </p:sp>
    </p:spTree>
    <p:extLst>
      <p:ext uri="{BB962C8B-B14F-4D97-AF65-F5344CB8AC3E}">
        <p14:creationId xmlns:p14="http://schemas.microsoft.com/office/powerpoint/2010/main" val="129054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2E92E7-1B2A-4991-825B-6D23D3EC4737}"/>
              </a:ext>
            </a:extLst>
          </p:cNvPr>
          <p:cNvGrpSpPr/>
          <p:nvPr/>
        </p:nvGrpSpPr>
        <p:grpSpPr>
          <a:xfrm>
            <a:off x="741783" y="1832279"/>
            <a:ext cx="8161584" cy="759393"/>
            <a:chOff x="744275" y="5090508"/>
            <a:chExt cx="8161584" cy="7593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9F23BD-BACF-4EAC-B10C-835BF53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5090508"/>
              <a:ext cx="733063" cy="4948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52A72-0263-4C2D-8021-F1F2842EADD5}"/>
                </a:ext>
              </a:extLst>
            </p:cNvPr>
            <p:cNvSpPr txBox="1"/>
            <p:nvPr/>
          </p:nvSpPr>
          <p:spPr>
            <a:xfrm>
              <a:off x="1466048" y="5164839"/>
              <a:ext cx="3975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①  자전거사고 발생 추세 예측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25C21-0477-4046-8EDB-E483FA179DE3}"/>
                </a:ext>
              </a:extLst>
            </p:cNvPr>
            <p:cNvSpPr txBox="1"/>
            <p:nvPr/>
          </p:nvSpPr>
          <p:spPr>
            <a:xfrm>
              <a:off x="1477336" y="5511347"/>
              <a:ext cx="7428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5" name="그림 4" descr="모니터, 앉아있는, 검은색, 화면이(가) 표시된 사진&#10;&#10;자동 생성된 설명">
            <a:extLst>
              <a:ext uri="{FF2B5EF4-FFF2-40B4-BE49-F238E27FC236}">
                <a16:creationId xmlns:a16="http://schemas.microsoft.com/office/drawing/2014/main" id="{B765D573-1AC2-473F-A936-60F2A4BE5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73" y="3504575"/>
            <a:ext cx="4255026" cy="2031857"/>
          </a:xfrm>
          <a:prstGeom prst="rect">
            <a:avLst/>
          </a:prstGeom>
        </p:spPr>
      </p:pic>
      <p:pic>
        <p:nvPicPr>
          <p:cNvPr id="7" name="그림 6" descr="모니터, 화면, 앉아있는, 검은색이(가) 표시된 사진&#10;&#10;자동 생성된 설명">
            <a:extLst>
              <a:ext uri="{FF2B5EF4-FFF2-40B4-BE49-F238E27FC236}">
                <a16:creationId xmlns:a16="http://schemas.microsoft.com/office/drawing/2014/main" id="{86CA6C3D-126F-4145-8C20-1916CBB02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5" y="3499091"/>
            <a:ext cx="4255025" cy="20384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02E51D-2853-46FB-8D79-61CFF862CAAB}"/>
              </a:ext>
            </a:extLst>
          </p:cNvPr>
          <p:cNvSpPr/>
          <p:nvPr/>
        </p:nvSpPr>
        <p:spPr>
          <a:xfrm>
            <a:off x="6094125" y="5620112"/>
            <a:ext cx="2563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자전거 사고 건수와 예측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55816-D4A0-438D-A897-27D52A8108B9}"/>
              </a:ext>
            </a:extLst>
          </p:cNvPr>
          <p:cNvSpPr/>
          <p:nvPr/>
        </p:nvSpPr>
        <p:spPr>
          <a:xfrm>
            <a:off x="1673954" y="5620112"/>
            <a:ext cx="2563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자전거 사고 건수와 예측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FB4E71-26EF-47A6-853C-B92DE299CEE8}"/>
              </a:ext>
            </a:extLst>
          </p:cNvPr>
          <p:cNvSpPr txBox="1"/>
          <p:nvPr/>
        </p:nvSpPr>
        <p:spPr>
          <a:xfrm>
            <a:off x="1543538" y="2327097"/>
            <a:ext cx="742852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사고 건수를 예측하기 위해 엑셀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forecast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함수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이 함수는 기존 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(2007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~2018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으로 미래 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(2019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~2021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을 예측한다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20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736561"/>
            <a:ext cx="8989903" cy="814793"/>
            <a:chOff x="744275" y="1873587"/>
            <a:chExt cx="8989903" cy="814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② </a:t>
              </a:r>
              <a:r>
                <a:rPr lang="ko-KR" altLang="en-US" sz="22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요일별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요일별로는 수요일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금요일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목요일 순으로 발생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69FF6FB-73FB-4E94-B3B2-E5CFDF582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22" y="2702359"/>
            <a:ext cx="5798074" cy="34398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556BDA8-8073-4CAC-A162-9F3D2FDDF518}"/>
              </a:ext>
            </a:extLst>
          </p:cNvPr>
          <p:cNvSpPr/>
          <p:nvPr/>
        </p:nvSpPr>
        <p:spPr>
          <a:xfrm>
            <a:off x="5743647" y="6139341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  <p:sp>
        <p:nvSpPr>
          <p:cNvPr id="11" name="Google Shape;272;p14">
            <a:extLst>
              <a:ext uri="{FF2B5EF4-FFF2-40B4-BE49-F238E27FC236}">
                <a16:creationId xmlns:a16="http://schemas.microsoft.com/office/drawing/2014/main" id="{3C02C5F1-CB5A-4FE9-810A-DD3D3B931506}"/>
              </a:ext>
            </a:extLst>
          </p:cNvPr>
          <p:cNvSpPr/>
          <p:nvPr/>
        </p:nvSpPr>
        <p:spPr>
          <a:xfrm>
            <a:off x="4126361" y="5748528"/>
            <a:ext cx="1835527" cy="39369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37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A96F00-A60A-4877-BCB0-BDD4D38DE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1" y="2903861"/>
            <a:ext cx="5673718" cy="34023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736561"/>
            <a:ext cx="9072908" cy="1221058"/>
            <a:chOff x="744275" y="1873587"/>
            <a:chExt cx="9072908" cy="12210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③ 시간대별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833984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시간대별로는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16~18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18~20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08~10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시 순으로 발생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주로 등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하교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출퇴근 시간에 많이 발생하고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저녁시간대 사고가 상대적으로 큰 것으로 나타남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0AC3D-0D50-4B62-B7E4-38D140C70CBF}"/>
              </a:ext>
            </a:extLst>
          </p:cNvPr>
          <p:cNvSpPr/>
          <p:nvPr/>
        </p:nvSpPr>
        <p:spPr>
          <a:xfrm>
            <a:off x="5818979" y="6253939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  <p:sp>
        <p:nvSpPr>
          <p:cNvPr id="11" name="Google Shape;272;p14">
            <a:extLst>
              <a:ext uri="{FF2B5EF4-FFF2-40B4-BE49-F238E27FC236}">
                <a16:creationId xmlns:a16="http://schemas.microsoft.com/office/drawing/2014/main" id="{5EF5F268-3824-4700-8545-68663B56E370}"/>
              </a:ext>
            </a:extLst>
          </p:cNvPr>
          <p:cNvSpPr/>
          <p:nvPr/>
        </p:nvSpPr>
        <p:spPr>
          <a:xfrm>
            <a:off x="2116141" y="4370390"/>
            <a:ext cx="644057" cy="2445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72;p14">
            <a:extLst>
              <a:ext uri="{FF2B5EF4-FFF2-40B4-BE49-F238E27FC236}">
                <a16:creationId xmlns:a16="http://schemas.microsoft.com/office/drawing/2014/main" id="{4621018F-7019-4A02-940E-D033E1506D86}"/>
              </a:ext>
            </a:extLst>
          </p:cNvPr>
          <p:cNvSpPr/>
          <p:nvPr/>
        </p:nvSpPr>
        <p:spPr>
          <a:xfrm>
            <a:off x="2116141" y="5162870"/>
            <a:ext cx="644057" cy="4062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514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736561"/>
            <a:ext cx="8989903" cy="814793"/>
            <a:chOff x="744275" y="1873587"/>
            <a:chExt cx="8989903" cy="814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④ 기상상태별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기상상태별 자전거 교통사고 치사율은 안개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흐림 등의 순으로 발생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8F96C98-25E4-464E-92D4-15FD2164C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26" y="2897862"/>
            <a:ext cx="5812410" cy="34698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89BF7-C690-468C-882A-91E3D588AF8F}"/>
              </a:ext>
            </a:extLst>
          </p:cNvPr>
          <p:cNvSpPr/>
          <p:nvPr/>
        </p:nvSpPr>
        <p:spPr>
          <a:xfrm>
            <a:off x="5950954" y="6294083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100419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인적 특성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736561"/>
            <a:ext cx="8989903" cy="814793"/>
            <a:chOff x="744275" y="1873587"/>
            <a:chExt cx="8989903" cy="814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⑤ 연령대별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연령대별로는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60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세 이상이 가장 많았다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C79D199-2AFE-4F20-B321-CCCA02C3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44" y="2935417"/>
            <a:ext cx="5155270" cy="3041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54FF95-EBE6-4E46-9824-A1A301D6B904}"/>
              </a:ext>
            </a:extLst>
          </p:cNvPr>
          <p:cNvSpPr/>
          <p:nvPr/>
        </p:nvSpPr>
        <p:spPr>
          <a:xfrm>
            <a:off x="5394788" y="6024852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6175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3267C5A-99D7-4E08-AA28-4F03624D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47" y="3307585"/>
            <a:ext cx="4800600" cy="283464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924821"/>
            <a:ext cx="8989903" cy="1221058"/>
            <a:chOff x="744275" y="1873587"/>
            <a:chExt cx="8989903" cy="12210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⑥ 사고유형별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가해자사고 사고유형별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자전거는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차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’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로 분류되기 때문에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차대차사고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(77.3%)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가 가장 많음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AA3347-425C-410F-9620-3DE19E685D91}"/>
              </a:ext>
            </a:extLst>
          </p:cNvPr>
          <p:cNvSpPr/>
          <p:nvPr/>
        </p:nvSpPr>
        <p:spPr>
          <a:xfrm>
            <a:off x="5394788" y="6142225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240028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9952B01-234C-4D7D-9AD8-E624D4DB3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3003158"/>
            <a:ext cx="5133952" cy="32659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701577" y="1902670"/>
            <a:ext cx="8989903" cy="1134881"/>
            <a:chOff x="744275" y="1873587"/>
            <a:chExt cx="8989903" cy="11348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⑥ 사고유형별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71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도로 대부분이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측면직각충돌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위험에 노출되어 있음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상충지점을 최소화 시켜야 함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0DD4B2-E6AE-4D0A-8864-62F9EA2B1BAC}"/>
              </a:ext>
            </a:extLst>
          </p:cNvPr>
          <p:cNvSpPr/>
          <p:nvPr/>
        </p:nvSpPr>
        <p:spPr>
          <a:xfrm>
            <a:off x="3051900" y="4007512"/>
            <a:ext cx="661911" cy="413123"/>
          </a:xfrm>
          <a:prstGeom prst="roundRect">
            <a:avLst/>
          </a:prstGeom>
          <a:noFill/>
          <a:ln w="38100"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D19C0-4609-4DB3-8CB4-98F57ED5E817}"/>
              </a:ext>
            </a:extLst>
          </p:cNvPr>
          <p:cNvSpPr/>
          <p:nvPr/>
        </p:nvSpPr>
        <p:spPr>
          <a:xfrm>
            <a:off x="5743565" y="6276880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327983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736561"/>
            <a:ext cx="8989903" cy="1553457"/>
            <a:chOff x="744275" y="1873587"/>
            <a:chExt cx="8989903" cy="15534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⑦ 도로형태별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1132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주행 시간과 길이가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긴 일반적인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주행로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기타단일로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)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에서 발생한 </a:t>
              </a:r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자전거사고가 </a:t>
              </a:r>
              <a:endPara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43%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인 반면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50%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의 사고가 교차로 및 횡단보도와 그 부근에서 발생함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18B76F8-52C6-40A9-8FE1-D6DFE01E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67" y="3037645"/>
            <a:ext cx="5384484" cy="334043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879813-C451-4C59-A66B-9595A22CC8BE}"/>
              </a:ext>
            </a:extLst>
          </p:cNvPr>
          <p:cNvSpPr/>
          <p:nvPr/>
        </p:nvSpPr>
        <p:spPr>
          <a:xfrm>
            <a:off x="2268286" y="3575745"/>
            <a:ext cx="320959" cy="510026"/>
          </a:xfrm>
          <a:prstGeom prst="roundRect">
            <a:avLst/>
          </a:prstGeom>
          <a:noFill/>
          <a:ln w="38100"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AF8F28-C762-4405-8CBB-0679C0CBA1CB}"/>
              </a:ext>
            </a:extLst>
          </p:cNvPr>
          <p:cNvSpPr/>
          <p:nvPr/>
        </p:nvSpPr>
        <p:spPr>
          <a:xfrm>
            <a:off x="2258858" y="5358640"/>
            <a:ext cx="320959" cy="510026"/>
          </a:xfrm>
          <a:prstGeom prst="roundRect">
            <a:avLst/>
          </a:prstGeom>
          <a:noFill/>
          <a:ln w="38100"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5F9652-AE1B-457A-BED3-959229D99262}"/>
              </a:ext>
            </a:extLst>
          </p:cNvPr>
          <p:cNvSpPr/>
          <p:nvPr/>
        </p:nvSpPr>
        <p:spPr>
          <a:xfrm>
            <a:off x="6855927" y="5732382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도로형태별 자전거 교통사고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현황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(2017) </a:t>
            </a:r>
            <a:endParaRPr lang="ko-KR" altLang="en-US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71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698853"/>
            <a:ext cx="8989903" cy="1959722"/>
            <a:chOff x="744275" y="1835879"/>
            <a:chExt cx="8989903" cy="19597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35879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00783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⑧ </a:t>
              </a:r>
              <a:r>
                <a:rPr lang="ko-KR" altLang="en-US" sz="22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차종별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56718"/>
              <a:ext cx="7854984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자전거가 가해자인 사고에서는 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승용차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(46.9%),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보행자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(17.4%),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(9.4%)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등의 순으로 많았고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자전거가 피해자인 사고에서는 승용차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(64.4%),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화물차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(13.2%),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자전거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(5.9%)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등의 순으로 많이 발생함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FCA6950-9F2C-4131-AC66-6C2B4832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7" y="3589122"/>
            <a:ext cx="3834942" cy="2651031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7B190AB-BBFA-4515-B749-C9ED4A32B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5" y="3589120"/>
            <a:ext cx="4052221" cy="26510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C7FA95-2641-4DCD-8DF3-CDA0F3E16FB7}"/>
              </a:ext>
            </a:extLst>
          </p:cNvPr>
          <p:cNvSpPr/>
          <p:nvPr/>
        </p:nvSpPr>
        <p:spPr>
          <a:xfrm>
            <a:off x="6772797" y="6294314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자전거사고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차종별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현황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(2018)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1158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FE894-7167-484D-AB9B-0A052F6B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" y="3339235"/>
            <a:ext cx="4219013" cy="3195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85D859-C1B6-4CD7-A8B2-8C446932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17" y="3349634"/>
            <a:ext cx="4657246" cy="3194857"/>
          </a:xfrm>
          <a:prstGeom prst="rect">
            <a:avLst/>
          </a:prstGeom>
        </p:spPr>
      </p:pic>
      <p:sp>
        <p:nvSpPr>
          <p:cNvPr id="15" name="Google Shape;272;p14">
            <a:extLst>
              <a:ext uri="{FF2B5EF4-FFF2-40B4-BE49-F238E27FC236}">
                <a16:creationId xmlns:a16="http://schemas.microsoft.com/office/drawing/2014/main" id="{8632FDD1-99D4-4486-AD50-B0664EA8D7B4}"/>
              </a:ext>
            </a:extLst>
          </p:cNvPr>
          <p:cNvSpPr/>
          <p:nvPr/>
        </p:nvSpPr>
        <p:spPr>
          <a:xfrm>
            <a:off x="722526" y="4031550"/>
            <a:ext cx="805391" cy="2612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6" name="Google Shape;272;p14">
            <a:extLst>
              <a:ext uri="{FF2B5EF4-FFF2-40B4-BE49-F238E27FC236}">
                <a16:creationId xmlns:a16="http://schemas.microsoft.com/office/drawing/2014/main" id="{C009F15B-A314-48AF-A3A4-A2CDBACC0684}"/>
              </a:ext>
            </a:extLst>
          </p:cNvPr>
          <p:cNvSpPr/>
          <p:nvPr/>
        </p:nvSpPr>
        <p:spPr>
          <a:xfrm>
            <a:off x="5141829" y="3857885"/>
            <a:ext cx="805391" cy="2612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oogle Shape;241;p12">
            <a:extLst>
              <a:ext uri="{FF2B5EF4-FFF2-40B4-BE49-F238E27FC236}">
                <a16:creationId xmlns:a16="http://schemas.microsoft.com/office/drawing/2014/main" id="{95F3AC5A-0B01-4D3A-BD6B-E71F55763204}"/>
              </a:ext>
            </a:extLst>
          </p:cNvPr>
          <p:cNvGrpSpPr/>
          <p:nvPr/>
        </p:nvGrpSpPr>
        <p:grpSpPr>
          <a:xfrm>
            <a:off x="574809" y="1736561"/>
            <a:ext cx="8989903" cy="1793482"/>
            <a:chOff x="744275" y="1873587"/>
            <a:chExt cx="8989903" cy="1793482"/>
          </a:xfrm>
        </p:grpSpPr>
        <p:pic>
          <p:nvPicPr>
            <p:cNvPr id="10" name="Google Shape;242;p12">
              <a:extLst>
                <a:ext uri="{FF2B5EF4-FFF2-40B4-BE49-F238E27FC236}">
                  <a16:creationId xmlns:a16="http://schemas.microsoft.com/office/drawing/2014/main" id="{4C6E0957-57A2-457C-83AE-DCEA9C5A93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4275" y="1873587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43;p12">
              <a:extLst>
                <a:ext uri="{FF2B5EF4-FFF2-40B4-BE49-F238E27FC236}">
                  <a16:creationId xmlns:a16="http://schemas.microsoft.com/office/drawing/2014/main" id="{4E04C837-315A-40B2-BD2C-7C0ED88A1247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2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⑨ 법규 위반 유형</a:t>
              </a:r>
              <a:endParaRPr sz="22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  <p:sp>
          <p:nvSpPr>
            <p:cNvPr id="12" name="Google Shape;244;p12">
              <a:extLst>
                <a:ext uri="{FF2B5EF4-FFF2-40B4-BE49-F238E27FC236}">
                  <a16:creationId xmlns:a16="http://schemas.microsoft.com/office/drawing/2014/main" id="{CA973055-2FC6-414D-BAFE-8823F865BEC3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1372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·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가해와 피해 운전자 모두 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안전운전불이행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가장 많은 원인을 차지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>
                <a:lnSpc>
                  <a:spcPct val="130000"/>
                </a:lnSpc>
              </a:pPr>
              <a:r>
                <a:rPr lang="ko-KR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·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자전거 주행 시 반드시 안전 운전 할 수 있도록 사전 안내 필요</a:t>
              </a:r>
              <a:endParaRPr lang="en-US" alt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lvl="0">
                <a:lnSpc>
                  <a:spcPct val="130000"/>
                </a:lnSpc>
              </a:pPr>
              <a:r>
                <a:rPr lang="ko-KR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·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향후 관련 기관에서 교통사고 데이터 수집 시 상세 위반 내용에 대한 정보 수집 필요</a:t>
              </a:r>
              <a:endParaRPr lang="en-US" alt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  =&gt; </a:t>
              </a:r>
              <a:r>
                <a:rPr lang="ko-KR" altLang="en-US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더욱 구체적인 교통사고 원인 분석과 그에 따른 사전 예방 조치가 가능할 것이다</a:t>
              </a:r>
              <a:r>
                <a:rPr lang="en-US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81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93624C-C4AF-45E6-9010-65C952209B28}"/>
              </a:ext>
            </a:extLst>
          </p:cNvPr>
          <p:cNvSpPr txBox="1"/>
          <p:nvPr/>
        </p:nvSpPr>
        <p:spPr>
          <a:xfrm>
            <a:off x="400048" y="869663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1E4C1-91F8-4A3D-9660-B1FF4A556749}"/>
              </a:ext>
            </a:extLst>
          </p:cNvPr>
          <p:cNvSpPr txBox="1"/>
          <p:nvPr/>
        </p:nvSpPr>
        <p:spPr>
          <a:xfrm>
            <a:off x="1670860" y="781516"/>
            <a:ext cx="5580216" cy="588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 및 분석 목적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1.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목적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교통사고 요인 분석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1.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교통사고 대표 유형 도출 프로세스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3.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도구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4.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예방 방안 도출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Ⅳ.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 및 데이터 출처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3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OECD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국제비교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574809" y="1924821"/>
            <a:ext cx="8989903" cy="1778903"/>
            <a:chOff x="744275" y="1873587"/>
            <a:chExt cx="8989903" cy="177890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9433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OECD </a:t>
              </a:r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회원국 자전거 교통사고 비교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477336" y="2294426"/>
              <a:ext cx="8023321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우리나라의 인구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10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만 명당 자전거 승차 중 사망자 수는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OECD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회원국 중 다섯 번째로 많은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2.79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명이었다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우리나라의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65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 이상 노인 인구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명당 자전거 승차 중 사망자수는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OECD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회원국 중 두 번째로 많은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2.3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명이었다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우리나라 교통안전 수준은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OECD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회원국들과 비교하여 하위권 수준이다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7C303DA-C58F-40DD-A10C-AAE137706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5" y="3925464"/>
            <a:ext cx="4257035" cy="2540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06FA5E-25AB-4BB8-B05E-2C06918AB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29" y="3933881"/>
            <a:ext cx="4118396" cy="246696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E99D52-CE12-4AC0-ACF1-DCD814219E6E}"/>
              </a:ext>
            </a:extLst>
          </p:cNvPr>
          <p:cNvSpPr/>
          <p:nvPr/>
        </p:nvSpPr>
        <p:spPr>
          <a:xfrm>
            <a:off x="4117391" y="4688221"/>
            <a:ext cx="181232" cy="1755045"/>
          </a:xfrm>
          <a:prstGeom prst="roundRect">
            <a:avLst/>
          </a:prstGeom>
          <a:noFill/>
          <a:ln w="38100"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24AE34-987D-4F3E-A305-8DE8C6D6CEF0}"/>
              </a:ext>
            </a:extLst>
          </p:cNvPr>
          <p:cNvSpPr/>
          <p:nvPr/>
        </p:nvSpPr>
        <p:spPr>
          <a:xfrm>
            <a:off x="8898903" y="4537394"/>
            <a:ext cx="171254" cy="1830456"/>
          </a:xfrm>
          <a:prstGeom prst="roundRect">
            <a:avLst/>
          </a:prstGeom>
          <a:noFill/>
          <a:ln w="38100"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41B2E6-7B7B-42E7-8AD5-ABCC109D6250}"/>
              </a:ext>
            </a:extLst>
          </p:cNvPr>
          <p:cNvSpPr/>
          <p:nvPr/>
        </p:nvSpPr>
        <p:spPr>
          <a:xfrm>
            <a:off x="7164734" y="6371553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178777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자전거교통 인프라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607307" y="1902670"/>
            <a:ext cx="8989903" cy="1959722"/>
            <a:chOff x="650005" y="1873587"/>
            <a:chExt cx="8989903" cy="19597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0006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연도별 자전거도로 연장 및 노선수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383066" y="2294426"/>
              <a:ext cx="825684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국내 자전거 이용 활성화 정책에 따라 자전거 노선 및 자전거 교통 인프라가 계속 확장되는 추세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2018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년 국내 자전거도로 총 연장은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2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만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3000㎞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로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2016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년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2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만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1000㎞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에 비해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8.6%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증가하였으며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2018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년 노선 수는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15,000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개로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2016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년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13,000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개소에 비해 약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13%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증가하였다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CC8D789-0498-4816-9752-8647E444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5" y="3503327"/>
            <a:ext cx="5034157" cy="30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자전거교통 인프라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607307" y="1902670"/>
            <a:ext cx="8989903" cy="814793"/>
            <a:chOff x="650005" y="1873587"/>
            <a:chExt cx="8989903" cy="814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0006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자전거도로 여부에 따른 자전거 교통사고 현황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383066" y="2294426"/>
              <a:ext cx="8256842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자전거도로에서의 사고건수는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158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건이고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비 자전거도로에서는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13,905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건이었다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DC4BA6C-BD3A-4EB4-AA5F-B1ECE287E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24" y="3192775"/>
            <a:ext cx="4037552" cy="29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7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3652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자전거교통 인프라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607307" y="1902670"/>
            <a:ext cx="8989903" cy="505218"/>
            <a:chOff x="650005" y="1873587"/>
            <a:chExt cx="8989903" cy="5052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0006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자전거</a:t>
              </a:r>
              <a:r>
                <a:rPr lang="en-US" altLang="ko-KR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가해자</a:t>
              </a:r>
              <a:r>
                <a:rPr lang="en-US" altLang="ko-KR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피해자</a:t>
              </a:r>
              <a:r>
                <a:rPr lang="en-US" altLang="ko-KR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) </a:t>
              </a:r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교통사고 특성</a:t>
              </a:r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C478E9D-D363-40DD-95B1-1FD78C83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/>
          <a:stretch/>
        </p:blipFill>
        <p:spPr>
          <a:xfrm>
            <a:off x="1867884" y="3063971"/>
            <a:ext cx="6170231" cy="3190301"/>
          </a:xfrm>
          <a:prstGeom prst="rect">
            <a:avLst/>
          </a:prstGeom>
        </p:spPr>
      </p:pic>
      <p:pic>
        <p:nvPicPr>
          <p:cNvPr id="6" name="그림 5" descr="그리기, 벽돌이(가) 표시된 사진&#10;&#10;자동 생성된 설명">
            <a:extLst>
              <a:ext uri="{FF2B5EF4-FFF2-40B4-BE49-F238E27FC236}">
                <a16:creationId xmlns:a16="http://schemas.microsoft.com/office/drawing/2014/main" id="{946197A4-2DC1-4D4B-B9D2-8511F236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4" r="77933"/>
          <a:stretch/>
        </p:blipFill>
        <p:spPr>
          <a:xfrm>
            <a:off x="7082950" y="5467161"/>
            <a:ext cx="1053157" cy="6033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A1B09-CFF0-4466-975B-CCE44A5CDA94}"/>
              </a:ext>
            </a:extLst>
          </p:cNvPr>
          <p:cNvSpPr/>
          <p:nvPr/>
        </p:nvSpPr>
        <p:spPr>
          <a:xfrm>
            <a:off x="6101783" y="6254272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</p:spTree>
    <p:extLst>
      <p:ext uri="{BB962C8B-B14F-4D97-AF65-F5344CB8AC3E}">
        <p14:creationId xmlns:p14="http://schemas.microsoft.com/office/powerpoint/2010/main" val="209930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400049" y="2180373"/>
            <a:ext cx="8161584" cy="1251795"/>
            <a:chOff x="744275" y="1873587"/>
            <a:chExt cx="8161584" cy="1251795"/>
          </a:xfrm>
        </p:grpSpPr>
        <p:pic>
          <p:nvPicPr>
            <p:cNvPr id="405" name="Google Shape;40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73587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24"/>
            <p:cNvSpPr txBox="1"/>
            <p:nvPr/>
          </p:nvSpPr>
          <p:spPr>
            <a:xfrm>
              <a:off x="1394331" y="1947918"/>
              <a:ext cx="45212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dk1"/>
                  </a:solidFill>
                </a:rPr>
                <a:t>사고 다발지역 분석 및 시각화</a:t>
              </a:r>
              <a:endParaRPr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1477336" y="2294426"/>
              <a:ext cx="7428523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자전거 교통사고 정보의 공간화</a:t>
              </a:r>
              <a:endParaRPr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· 자전거 교통사고 다발지역, 자전거 교통사고 발생지점을 우선 구축</a:t>
              </a:r>
              <a:endParaRPr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8" name="Google Shape;408;p24"/>
          <p:cNvSpPr/>
          <p:nvPr/>
        </p:nvSpPr>
        <p:spPr>
          <a:xfrm>
            <a:off x="174314" y="142440"/>
            <a:ext cx="9557372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4E5DAF1-5E1B-4737-8F1A-900B003E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" y="3905767"/>
            <a:ext cx="9134383" cy="1552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337F7E-5A95-4ED8-9BFD-D40DAB918F6F}"/>
              </a:ext>
            </a:extLst>
          </p:cNvPr>
          <p:cNvSpPr txBox="1"/>
          <p:nvPr/>
        </p:nvSpPr>
        <p:spPr>
          <a:xfrm>
            <a:off x="1941091" y="5728366"/>
            <a:ext cx="569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도로교통공단에서 제공하는 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교통사고다발지역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342;p19">
            <a:extLst>
              <a:ext uri="{FF2B5EF4-FFF2-40B4-BE49-F238E27FC236}">
                <a16:creationId xmlns:a16="http://schemas.microsoft.com/office/drawing/2014/main" id="{5003D88E-0031-492B-B0FB-475C4BED0E1B}"/>
              </a:ext>
            </a:extLst>
          </p:cNvPr>
          <p:cNvSpPr/>
          <p:nvPr/>
        </p:nvSpPr>
        <p:spPr>
          <a:xfrm>
            <a:off x="1738630" y="3905766"/>
            <a:ext cx="765810" cy="158417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42;p19">
            <a:extLst>
              <a:ext uri="{FF2B5EF4-FFF2-40B4-BE49-F238E27FC236}">
                <a16:creationId xmlns:a16="http://schemas.microsoft.com/office/drawing/2014/main" id="{CF51264D-F8DA-49D3-80CB-EEC66F0168B6}"/>
              </a:ext>
            </a:extLst>
          </p:cNvPr>
          <p:cNvSpPr/>
          <p:nvPr/>
        </p:nvSpPr>
        <p:spPr>
          <a:xfrm>
            <a:off x="8508292" y="3905766"/>
            <a:ext cx="1054808" cy="15882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66777E-3C42-468E-BFA0-3852321D40F5}"/>
              </a:ext>
            </a:extLst>
          </p:cNvPr>
          <p:cNvSpPr/>
          <p:nvPr/>
        </p:nvSpPr>
        <p:spPr>
          <a:xfrm>
            <a:off x="169335" y="83652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538B2-EF70-4AEB-8FEA-F33875C07BB4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824857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400049" y="2180373"/>
            <a:ext cx="8161584" cy="1153307"/>
            <a:chOff x="744275" y="1873587"/>
            <a:chExt cx="8161584" cy="1153307"/>
          </a:xfrm>
        </p:grpSpPr>
        <p:pic>
          <p:nvPicPr>
            <p:cNvPr id="405" name="Google Shape;40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73587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24"/>
            <p:cNvSpPr txBox="1"/>
            <p:nvPr/>
          </p:nvSpPr>
          <p:spPr>
            <a:xfrm>
              <a:off x="1394331" y="1947918"/>
              <a:ext cx="45212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dk1"/>
                  </a:solidFill>
                </a:rPr>
                <a:t>사고 다발지역 분석 및 시각화</a:t>
              </a:r>
              <a:endParaRPr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1477336" y="2294426"/>
              <a:ext cx="7428523" cy="73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ko-KR" sz="1600" dirty="0">
                  <a:solidFill>
                    <a:schemeClr val="dk1"/>
                  </a:solidFill>
                </a:rPr>
                <a:t>· </a:t>
              </a: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자전거 교통사고 정보의 공간화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· 자전거 교통사고 다발지역, 자전거 교통사고 발생지점을 우선 구축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24"/>
          <p:cNvSpPr/>
          <p:nvPr/>
        </p:nvSpPr>
        <p:spPr>
          <a:xfrm>
            <a:off x="174314" y="142440"/>
            <a:ext cx="9557372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37F7E-5A95-4ED8-9BFD-D40DAB918F6F}"/>
              </a:ext>
            </a:extLst>
          </p:cNvPr>
          <p:cNvSpPr txBox="1"/>
          <p:nvPr/>
        </p:nvSpPr>
        <p:spPr>
          <a:xfrm>
            <a:off x="2106105" y="5644735"/>
            <a:ext cx="569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도로교통공단에서 제공하는 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교통사고다발지역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census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제공하는 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&lt;2018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인구주택 </a:t>
            </a:r>
            <a:r>
              <a:rPr lang="ko-KR" altLang="en-US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총조사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등록센서스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 집계결과 </a:t>
            </a:r>
            <a:r>
              <a:rPr lang="ko-KR" altLang="en-US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부록표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배포용</a:t>
            </a:r>
            <a:r>
              <a:rPr lang="en-US" altLang="ko-KR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)&gt; </a:t>
            </a:r>
            <a:r>
              <a:rPr lang="ko-KR" altLang="en-US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342;p19">
            <a:extLst>
              <a:ext uri="{FF2B5EF4-FFF2-40B4-BE49-F238E27FC236}">
                <a16:creationId xmlns:a16="http://schemas.microsoft.com/office/drawing/2014/main" id="{5003D88E-0031-492B-B0FB-475C4BED0E1B}"/>
              </a:ext>
            </a:extLst>
          </p:cNvPr>
          <p:cNvSpPr/>
          <p:nvPr/>
        </p:nvSpPr>
        <p:spPr>
          <a:xfrm>
            <a:off x="1738630" y="3905766"/>
            <a:ext cx="765810" cy="158417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담장이(가) 표시된 사진&#10;&#10;자동 생성된 설명">
            <a:extLst>
              <a:ext uri="{FF2B5EF4-FFF2-40B4-BE49-F238E27FC236}">
                <a16:creationId xmlns:a16="http://schemas.microsoft.com/office/drawing/2014/main" id="{3F2DF0F1-5339-4E30-B128-2A59A216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10" y="1702103"/>
            <a:ext cx="7492730" cy="3815485"/>
          </a:xfrm>
          <a:prstGeom prst="rect">
            <a:avLst/>
          </a:prstGeom>
        </p:spPr>
      </p:pic>
      <p:sp>
        <p:nvSpPr>
          <p:cNvPr id="16" name="Google Shape;342;p19">
            <a:extLst>
              <a:ext uri="{FF2B5EF4-FFF2-40B4-BE49-F238E27FC236}">
                <a16:creationId xmlns:a16="http://schemas.microsoft.com/office/drawing/2014/main" id="{278912F4-4594-485E-AAC2-375D94C363A5}"/>
              </a:ext>
            </a:extLst>
          </p:cNvPr>
          <p:cNvSpPr/>
          <p:nvPr/>
        </p:nvSpPr>
        <p:spPr>
          <a:xfrm>
            <a:off x="3794760" y="2591652"/>
            <a:ext cx="391160" cy="289828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6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66777E-3C42-468E-BFA0-3852321D40F5}"/>
              </a:ext>
            </a:extLst>
          </p:cNvPr>
          <p:cNvSpPr/>
          <p:nvPr/>
        </p:nvSpPr>
        <p:spPr>
          <a:xfrm>
            <a:off x="169335" y="83652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538B2-EF70-4AEB-8FEA-F33875C07BB4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82490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F6258F-337F-4E77-891B-5B7034CCBC78}"/>
              </a:ext>
            </a:extLst>
          </p:cNvPr>
          <p:cNvGrpSpPr/>
          <p:nvPr/>
        </p:nvGrpSpPr>
        <p:grpSpPr>
          <a:xfrm>
            <a:off x="607307" y="1902670"/>
            <a:ext cx="8989903" cy="814793"/>
            <a:chOff x="650005" y="1873587"/>
            <a:chExt cx="8989903" cy="814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106674-8A28-405C-A7ED-CD000CF4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5" y="1873587"/>
              <a:ext cx="733063" cy="494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41804-22BC-45F6-A42B-9B2B0F19151E}"/>
                </a:ext>
              </a:extLst>
            </p:cNvPr>
            <p:cNvSpPr txBox="1"/>
            <p:nvPr/>
          </p:nvSpPr>
          <p:spPr>
            <a:xfrm>
              <a:off x="1300061" y="1947918"/>
              <a:ext cx="83398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대구광역시 자전거 교통사고 다발지역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EAF830-8970-475E-A359-C869C514DBFA}"/>
                </a:ext>
              </a:extLst>
            </p:cNvPr>
            <p:cNvSpPr txBox="1"/>
            <p:nvPr/>
          </p:nvSpPr>
          <p:spPr>
            <a:xfrm>
              <a:off x="1383066" y="2294426"/>
              <a:ext cx="8256842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</a:t>
              </a:r>
            </a:p>
          </p:txBody>
        </p:sp>
      </p:grp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7F6BB54-5ACB-454D-A0FA-E89C15BA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639775"/>
            <a:ext cx="628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782756" y="1648213"/>
            <a:ext cx="8948930" cy="494818"/>
            <a:chOff x="744275" y="1818461"/>
            <a:chExt cx="8948930" cy="494818"/>
          </a:xfrm>
        </p:grpSpPr>
        <p:pic>
          <p:nvPicPr>
            <p:cNvPr id="405" name="Google Shape;40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4"/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ko-KR" sz="1800" b="1" dirty="0">
                  <a:solidFill>
                    <a:schemeClr val="dk1"/>
                  </a:solidFill>
                </a:rPr>
                <a:t>자전거 교통사고 다발지역,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 </a:t>
              </a:r>
              <a:r>
                <a:rPr lang="ko-KR" altLang="ko-KR" sz="1800" b="1" dirty="0">
                  <a:solidFill>
                    <a:schemeClr val="dk1"/>
                  </a:solidFill>
                </a:rPr>
                <a:t>발생지점을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파악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→ </a:t>
              </a: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자전거 교통사고 정보의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시각</a:t>
              </a: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화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9F1203E-695D-47A1-8D5A-625039D3A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624" y="2285362"/>
            <a:ext cx="6260912" cy="3760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0C1B7-0D2A-4108-B30F-18E629CEA283}"/>
              </a:ext>
            </a:extLst>
          </p:cNvPr>
          <p:cNvSpPr txBox="1"/>
          <p:nvPr/>
        </p:nvSpPr>
        <p:spPr>
          <a:xfrm>
            <a:off x="2702459" y="6152322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&lt;2012 ~ 2018 </a:t>
            </a:r>
            <a:r>
              <a:rPr lang="ko-KR" altLang="en-US" b="1" dirty="0"/>
              <a:t>자전거 교통사고 발생 누적 데이터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3B8A7C-ED7B-4BC6-A042-2DDF9D3F132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BCC25-6CFD-42A4-8EAE-AF117B2AF67F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030D8D-96A5-479F-97DE-8DE88600B3FC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9F1203E-695D-47A1-8D5A-625039D3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24" y="2285362"/>
            <a:ext cx="6260912" cy="3760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0C1B7-0D2A-4108-B30F-18E629CEA283}"/>
              </a:ext>
            </a:extLst>
          </p:cNvPr>
          <p:cNvSpPr txBox="1"/>
          <p:nvPr/>
        </p:nvSpPr>
        <p:spPr>
          <a:xfrm>
            <a:off x="2703271" y="6122708"/>
            <a:ext cx="511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&lt;2012 ~ 2018 </a:t>
            </a:r>
            <a:r>
              <a:rPr lang="ko-KR" altLang="en-US" b="1" dirty="0"/>
              <a:t>자전거 교통사고 발생 누적 데이터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82B147D-A101-4D5D-BC77-DA895B0CB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20" y="2208029"/>
            <a:ext cx="6405416" cy="3837346"/>
          </a:xfrm>
          <a:prstGeom prst="rect">
            <a:avLst/>
          </a:prstGeom>
        </p:spPr>
      </p:pic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82756" y="164821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ko-KR" sz="1800" b="1" dirty="0">
                  <a:solidFill>
                    <a:schemeClr val="dk1"/>
                  </a:solidFill>
                </a:rPr>
                <a:t>자전거 교통사고 다발지역,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 </a:t>
              </a:r>
              <a:r>
                <a:rPr lang="ko-KR" altLang="ko-KR" sz="1800" b="1" dirty="0">
                  <a:solidFill>
                    <a:schemeClr val="dk1"/>
                  </a:solidFill>
                </a:rPr>
                <a:t>발생지점을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파악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→ </a:t>
              </a: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자전거 교통사고 정보의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시각</a:t>
              </a: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화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로지스틱 회귀 분석이란</a:t>
              </a:r>
              <a:r>
                <a:rPr lang="en-US" altLang="ko-KR" b="1" dirty="0">
                  <a:solidFill>
                    <a:schemeClr val="dk1"/>
                  </a:solidFill>
                </a:rPr>
                <a:t>?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642F1-58A0-4F28-ACBF-63C5F1E375DD}"/>
              </a:ext>
            </a:extLst>
          </p:cNvPr>
          <p:cNvSpPr txBox="1"/>
          <p:nvPr/>
        </p:nvSpPr>
        <p:spPr>
          <a:xfrm>
            <a:off x="1279489" y="2361838"/>
            <a:ext cx="82276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독립변수의 선형 결합을 이용하여 </a:t>
            </a:r>
            <a:r>
              <a:rPr lang="ko-KR" altLang="en-US" sz="1600" u="sng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사건의 발생 가능성을 예측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할 때 사용되는 통계기법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결과적으로 로지스틱 회귀의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값은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0~1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사이의 확률 값이 된다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종속변수가 범주형 데이터를 대상으로 하며 입력 데이터가 주어졌을 때  해당 데이터의 결과가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특정 분류로 나뉘기 때문에 일종의 </a:t>
            </a:r>
            <a:r>
              <a:rPr lang="en-US" altLang="ko-KR" sz="1600" u="sng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classification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기법으로 볼 수 있다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로지스틱 회귀 분석은 데이터가 두 집단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(0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또는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1)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나뉘어져 있는 경우에 사용된다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5" name="그림 4" descr="보는, 검은색, 어두운, 방이(가) 표시된 사진&#10;&#10;자동 생성된 설명">
            <a:extLst>
              <a:ext uri="{FF2B5EF4-FFF2-40B4-BE49-F238E27FC236}">
                <a16:creationId xmlns:a16="http://schemas.microsoft.com/office/drawing/2014/main" id="{1234B9C6-B249-4D0C-8BFA-D6D8DC802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94" y="4278158"/>
            <a:ext cx="3237411" cy="21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DB1507-5F85-4D35-A49D-056DA4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0" y="2081769"/>
            <a:ext cx="733063" cy="49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421CA-D5D7-4911-9826-FC9CD8245442}"/>
              </a:ext>
            </a:extLst>
          </p:cNvPr>
          <p:cNvSpPr txBox="1"/>
          <p:nvPr/>
        </p:nvSpPr>
        <p:spPr>
          <a:xfrm>
            <a:off x="1409603" y="2120241"/>
            <a:ext cx="3008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제안 배경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27233CC-EFE4-4F8A-AD66-0AB694E2B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0" y="3746506"/>
            <a:ext cx="4221385" cy="25356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17B51-9F13-4D3A-BC35-500D92FB85AA}"/>
              </a:ext>
            </a:extLst>
          </p:cNvPr>
          <p:cNvSpPr/>
          <p:nvPr/>
        </p:nvSpPr>
        <p:spPr>
          <a:xfrm>
            <a:off x="3226318" y="6158756"/>
            <a:ext cx="1682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93624C-C4AF-45E6-9010-65C952209B28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 및 분석 목적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CAF5210-36F7-4462-90CC-FDE0ADF04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20" y="3455201"/>
            <a:ext cx="4599822" cy="2759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91E4C1-91F8-4A3D-9660-B1FF4A556749}"/>
              </a:ext>
            </a:extLst>
          </p:cNvPr>
          <p:cNvSpPr txBox="1"/>
          <p:nvPr/>
        </p:nvSpPr>
        <p:spPr>
          <a:xfrm>
            <a:off x="1054361" y="2581518"/>
            <a:ext cx="79605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rPr>
              <a:t>자전거를 이용하는 사람들이 많아지는 추세</a:t>
            </a:r>
            <a:endParaRPr lang="en-US" altLang="ko-KR" sz="1600" dirty="0">
              <a:latin typeface="나눔바른고딕" panose="020B0600000101010101" charset="-127"/>
              <a:ea typeface="나눔바른고딕" panose="020B0600000101010101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954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82756" y="2445050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모듈 불러오기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3014B3-8951-4E87-924D-5431FD9DB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56" y="3339340"/>
            <a:ext cx="7434702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81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데이터 </a:t>
              </a:r>
              <a:r>
                <a:rPr lang="ko-KR" altLang="en-US" sz="1800" b="1" dirty="0" err="1">
                  <a:solidFill>
                    <a:schemeClr val="dk1"/>
                  </a:solidFill>
                </a:rPr>
                <a:t>전처리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651CEBA1-2B59-4039-BE49-CF665DB7D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24" y="2685079"/>
            <a:ext cx="7752825" cy="29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9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데이터 프레임으로 변환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FA664C-0445-4FDE-BA01-C67948C5F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86" y="2565167"/>
            <a:ext cx="6294628" cy="35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2353611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훈련세트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(70%) vs.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테스트 세트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(30%)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0553E-D6F8-4B9D-9F03-74BF49B02CCA}"/>
              </a:ext>
            </a:extLst>
          </p:cNvPr>
          <p:cNvSpPr txBox="1"/>
          <p:nvPr/>
        </p:nvSpPr>
        <p:spPr>
          <a:xfrm>
            <a:off x="1266426" y="2869642"/>
            <a:ext cx="8227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로지스틱 회귀 분석을 적용하기에 앞서 다음과 같이 모델을 만들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training set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과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모델을 평가 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test set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7:3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비율로 나눈다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D8536C-C2F3-45AD-BCE8-BFF9D4907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038445"/>
            <a:ext cx="67056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36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훈련세트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(70%) vs.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테스트 세트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(30%)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E0B8EE5-EA31-4659-BE6D-798AA210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8" y="4354827"/>
            <a:ext cx="4609552" cy="153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A617F2-0B2A-4112-B7D9-8AEF7FDFE8BC}"/>
              </a:ext>
            </a:extLst>
          </p:cNvPr>
          <p:cNvSpPr txBox="1"/>
          <p:nvPr/>
        </p:nvSpPr>
        <p:spPr>
          <a:xfrm>
            <a:off x="1136224" y="2423929"/>
            <a:ext cx="822760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가해운전자 데이터에서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학습용 데이터셋 정확도는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0.75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나왔고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검증용 데이터셋 정확도 또한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0.75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나왔다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피해운전자 데이터에서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학습용 데이터셋 정확도는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0.63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나왔고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검증용 데이터셋 정확도는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0.69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나왔다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DD21C54-321D-4A1C-A3AE-184B28A334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51" y="4335188"/>
            <a:ext cx="4608955" cy="153888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7DABAC-227C-49AE-A6B7-65FAA5CBE303}"/>
              </a:ext>
            </a:extLst>
          </p:cNvPr>
          <p:cNvSpPr/>
          <p:nvPr/>
        </p:nvSpPr>
        <p:spPr>
          <a:xfrm>
            <a:off x="1650396" y="6071100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가해운전자 데이터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0D543C-4A17-47D6-ABA6-BFB1A70517AA}"/>
              </a:ext>
            </a:extLst>
          </p:cNvPr>
          <p:cNvSpPr/>
          <p:nvPr/>
        </p:nvSpPr>
        <p:spPr>
          <a:xfrm>
            <a:off x="6213356" y="6061166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피해운전자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009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모형 성능평가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F1A5EC-48BD-4827-AAAA-30B211FD4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4" y="3604809"/>
            <a:ext cx="4646815" cy="2430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86CE-B4F1-426D-849C-E09996AD67B4}"/>
              </a:ext>
            </a:extLst>
          </p:cNvPr>
          <p:cNvSpPr txBox="1"/>
          <p:nvPr/>
        </p:nvSpPr>
        <p:spPr>
          <a:xfrm>
            <a:off x="1279489" y="2369943"/>
            <a:ext cx="8227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조금 더 자세한 평가를 위해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classification_report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모듈 이용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이 모듈은 모형 성능평가를 위한 모듈로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정밀도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(Precision),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재현율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(recall), F1-score, support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를 구해준다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C3CC0C-189D-486E-952E-156EECA22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99" y="3637865"/>
            <a:ext cx="4771774" cy="25304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47783F-7960-4AE1-826B-92584B7E8695}"/>
              </a:ext>
            </a:extLst>
          </p:cNvPr>
          <p:cNvSpPr/>
          <p:nvPr/>
        </p:nvSpPr>
        <p:spPr>
          <a:xfrm>
            <a:off x="1650396" y="6071100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가해운전자 데이터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40278C-DED2-43E0-98AA-8CE2EB26FBF2}"/>
              </a:ext>
            </a:extLst>
          </p:cNvPr>
          <p:cNvSpPr/>
          <p:nvPr/>
        </p:nvSpPr>
        <p:spPr>
          <a:xfrm>
            <a:off x="6213356" y="6061166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피해운전자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5632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다른 방식의 로지스틱 회귀 분석 진행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58AC76-73FB-400D-A77D-CE401EF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0" y="3694971"/>
            <a:ext cx="6000420" cy="16440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3D03D-EB52-4976-A95A-D117908CD8B5}"/>
              </a:ext>
            </a:extLst>
          </p:cNvPr>
          <p:cNvSpPr txBox="1"/>
          <p:nvPr/>
        </p:nvSpPr>
        <p:spPr>
          <a:xfrm>
            <a:off x="1279489" y="2369943"/>
            <a:ext cx="8227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회귀계수와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오즈비를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구해 독립변수가 분류 결정에 미치는 영향 정도를 알아보기 위해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다른 방식의 로지스틱 회귀 분석 진행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logit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이란 변수에 종속변수로 하는 데이터를 넣고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앞서 넣은 독립변수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값도 입력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71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다른 방식의 로지스틱 회귀 분석 진행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01DD0C-55E7-434F-97F4-100B18886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83" y="1988423"/>
            <a:ext cx="4122420" cy="4282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57B36-CE1C-48C9-8C01-225A236BE26E}"/>
              </a:ext>
            </a:extLst>
          </p:cNvPr>
          <p:cNvSpPr txBox="1"/>
          <p:nvPr/>
        </p:nvSpPr>
        <p:spPr>
          <a:xfrm>
            <a:off x="1279489" y="2369943"/>
            <a:ext cx="82276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C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oef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(편회귀계수)의 값이 양수이면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 컬럼의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커질수록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목적변수가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TRUE일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확률이 높아짐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반대로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oef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(편회귀계수)의 값이 음수이면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 컬럼의 값이 커질수록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목적변수가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확률이 높아짐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법규위반을 할수록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날씨가 맑지 않을수록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야간일 경우 사고 심각도에 영향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AFD28-DD99-41B0-A809-1394CC3D4BE6}"/>
              </a:ext>
            </a:extLst>
          </p:cNvPr>
          <p:cNvSpPr/>
          <p:nvPr/>
        </p:nvSpPr>
        <p:spPr>
          <a:xfrm>
            <a:off x="6691920" y="623099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가해운전자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257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다른 방식의 로지스틱 회귀 분석 진행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57B36-CE1C-48C9-8C01-225A236BE26E}"/>
              </a:ext>
            </a:extLst>
          </p:cNvPr>
          <p:cNvSpPr txBox="1"/>
          <p:nvPr/>
        </p:nvSpPr>
        <p:spPr>
          <a:xfrm>
            <a:off x="1279489" y="2369943"/>
            <a:ext cx="822760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C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oef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(편회귀계수)의 값이 양수이면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 컬럼의 값이 커질수록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목적변수가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TRUE일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확률이 높아짐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반대로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oef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(편회귀계수)의 값이 음수이면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 컬럼의 값이 커질수록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목적변수가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확률이 높아짐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나이가 많을수록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법규위반을 할수록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노면상태가 건조하지 않을수록 사고 심각도에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9EE0A-6334-4E28-A575-F02742843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92" y="2039284"/>
            <a:ext cx="4076700" cy="4259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FEF37A-3432-443A-8DDB-9ABFD42B3085}"/>
              </a:ext>
            </a:extLst>
          </p:cNvPr>
          <p:cNvSpPr/>
          <p:nvPr/>
        </p:nvSpPr>
        <p:spPr>
          <a:xfrm>
            <a:off x="6691920" y="623099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피해운전자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155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404;p24">
            <a:extLst>
              <a:ext uri="{FF2B5EF4-FFF2-40B4-BE49-F238E27FC236}">
                <a16:creationId xmlns:a16="http://schemas.microsoft.com/office/drawing/2014/main" id="{72292A5D-5A9F-4DE2-9990-658F109C56F8}"/>
              </a:ext>
            </a:extLst>
          </p:cNvPr>
          <p:cNvGrpSpPr/>
          <p:nvPr/>
        </p:nvGrpSpPr>
        <p:grpSpPr>
          <a:xfrm>
            <a:off x="769693" y="1909473"/>
            <a:ext cx="8948930" cy="494818"/>
            <a:chOff x="744275" y="1818461"/>
            <a:chExt cx="8948930" cy="494818"/>
          </a:xfrm>
        </p:grpSpPr>
        <p:pic>
          <p:nvPicPr>
            <p:cNvPr id="13" name="Google Shape;405;p24">
              <a:extLst>
                <a:ext uri="{FF2B5EF4-FFF2-40B4-BE49-F238E27FC236}">
                  <a16:creationId xmlns:a16="http://schemas.microsoft.com/office/drawing/2014/main" id="{96473FFA-82A0-4477-B2C5-115E4063D5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275" y="1818461"/>
              <a:ext cx="733063" cy="494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7;p24">
              <a:extLst>
                <a:ext uri="{FF2B5EF4-FFF2-40B4-BE49-F238E27FC236}">
                  <a16:creationId xmlns:a16="http://schemas.microsoft.com/office/drawing/2014/main" id="{3B4EEEFE-F0A8-4E69-841D-34E0DF56C158}"/>
                </a:ext>
              </a:extLst>
            </p:cNvPr>
            <p:cNvSpPr txBox="1"/>
            <p:nvPr/>
          </p:nvSpPr>
          <p:spPr>
            <a:xfrm>
              <a:off x="1477338" y="1839674"/>
              <a:ext cx="8215867" cy="4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800" b="1" dirty="0">
                  <a:solidFill>
                    <a:schemeClr val="dk1"/>
                  </a:solidFill>
                </a:rPr>
                <a:t>오즈 비</a:t>
              </a:r>
              <a:r>
                <a:rPr lang="en-US" altLang="ko-KR" sz="1800" b="1" dirty="0">
                  <a:solidFill>
                    <a:schemeClr val="dk1"/>
                  </a:solidFill>
                </a:rPr>
                <a:t>(Odds Ratio) </a:t>
              </a:r>
              <a:r>
                <a:rPr lang="ko-KR" altLang="en-US" sz="1800" b="1" dirty="0">
                  <a:solidFill>
                    <a:schemeClr val="dk1"/>
                  </a:solidFill>
                </a:rPr>
                <a:t>출력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F4713-F2F6-41D9-A7C8-3AB4D992206D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EACB3-D429-4577-AFA8-2BDC539E853D}"/>
              </a:ext>
            </a:extLst>
          </p:cNvPr>
          <p:cNvSpPr txBox="1"/>
          <p:nvPr/>
        </p:nvSpPr>
        <p:spPr>
          <a:xfrm>
            <a:off x="400049" y="715775"/>
            <a:ext cx="6556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 회귀 분석</a:t>
            </a:r>
            <a:r>
              <a:rPr lang="en-US" alt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(Logistic Regression)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05D38-0C43-4037-95A4-13661AF5501A}"/>
              </a:ext>
            </a:extLst>
          </p:cNvPr>
          <p:cNvSpPr/>
          <p:nvPr/>
        </p:nvSpPr>
        <p:spPr>
          <a:xfrm>
            <a:off x="174314" y="131626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D8255D6-CE6C-4B6B-80A9-714BC5A05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25" y="3495058"/>
            <a:ext cx="2755174" cy="24286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093146-DEBA-474D-AD09-A47DB2CAC3D2}"/>
              </a:ext>
            </a:extLst>
          </p:cNvPr>
          <p:cNvSpPr txBox="1"/>
          <p:nvPr/>
        </p:nvSpPr>
        <p:spPr>
          <a:xfrm>
            <a:off x="1279489" y="2369943"/>
            <a:ext cx="8227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성공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실패와 같이 상호 배타적이며 전체를 이루고 있는 것들의 비율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에서 멀리 떨어질수록 종속변수와의 관계가 강하다는 뜻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0479EC9-AEF4-43D8-B7DB-64C925699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81" y="3511577"/>
            <a:ext cx="2643626" cy="231445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5CBE5F-1887-46B8-9C03-800E0841C5F9}"/>
              </a:ext>
            </a:extLst>
          </p:cNvPr>
          <p:cNvSpPr/>
          <p:nvPr/>
        </p:nvSpPr>
        <p:spPr>
          <a:xfrm>
            <a:off x="2070952" y="5844830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가해운전자 데이터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140BFC-CECF-4ADA-9BC6-8FF050C27DAA}"/>
              </a:ext>
            </a:extLst>
          </p:cNvPr>
          <p:cNvSpPr/>
          <p:nvPr/>
        </p:nvSpPr>
        <p:spPr>
          <a:xfrm>
            <a:off x="5678734" y="5776831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피해운전자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19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배경 및 분석 목적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25698F-05F4-4230-87FE-64C97F3FA906}"/>
              </a:ext>
            </a:extLst>
          </p:cNvPr>
          <p:cNvGrpSpPr/>
          <p:nvPr/>
        </p:nvGrpSpPr>
        <p:grpSpPr>
          <a:xfrm>
            <a:off x="1409603" y="2164255"/>
            <a:ext cx="8238894" cy="2283350"/>
            <a:chOff x="1409603" y="2867009"/>
            <a:chExt cx="8238894" cy="2283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19AC04-B446-4686-B1A0-D66FFAF4DA14}"/>
                </a:ext>
              </a:extLst>
            </p:cNvPr>
            <p:cNvSpPr txBox="1"/>
            <p:nvPr/>
          </p:nvSpPr>
          <p:spPr>
            <a:xfrm>
              <a:off x="1409603" y="2867009"/>
              <a:ext cx="6384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+mn-lt"/>
                  <a:ea typeface="나눔바른고딕" panose="020B0600000101010101" charset="-127"/>
                  <a:cs typeface="함초롬돋움" panose="020B0604000101010101" pitchFamily="50" charset="-127"/>
                </a:rPr>
                <a:t>제안 배경</a:t>
              </a:r>
              <a:endParaRPr lang="en-US" altLang="ko-KR" sz="2000" b="1" dirty="0">
                <a:latin typeface="+mn-lt"/>
                <a:ea typeface="나눔바른고딕" panose="020B0600000101010101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33E70-4128-49FE-894C-0D7DEC9ED631}"/>
                </a:ext>
              </a:extLst>
            </p:cNvPr>
            <p:cNvSpPr txBox="1"/>
            <p:nvPr/>
          </p:nvSpPr>
          <p:spPr>
            <a:xfrm>
              <a:off x="1420891" y="3242144"/>
              <a:ext cx="8227606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자전거 이용률이 늘고 있음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	-&gt;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안전하게 자전거를 타기 위한 기반시설과 제도의 필요성이 대두되고 있다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승용차 통행량이 꾸준히 늘어남에 따라 출퇴근시 교통혼잡이 날로 증가하고 있다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	-&gt;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출퇴근시 자전거 이용으로 교통수단 분담률을 나누는 것이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              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교통혼잡을 완화시키는 대책이 될 수 있다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C484C-2437-4EDE-B7B8-E533F3734409}"/>
              </a:ext>
            </a:extLst>
          </p:cNvPr>
          <p:cNvGrpSpPr/>
          <p:nvPr/>
        </p:nvGrpSpPr>
        <p:grpSpPr>
          <a:xfrm>
            <a:off x="1409603" y="4653994"/>
            <a:ext cx="7971865" cy="1175354"/>
            <a:chOff x="1409603" y="2867009"/>
            <a:chExt cx="7971865" cy="11753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E7128-33C9-46CA-929C-E22DA2AA7729}"/>
                </a:ext>
              </a:extLst>
            </p:cNvPr>
            <p:cNvSpPr txBox="1"/>
            <p:nvPr/>
          </p:nvSpPr>
          <p:spPr>
            <a:xfrm>
              <a:off x="1409603" y="2867009"/>
              <a:ext cx="6384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+mn-lt"/>
                  <a:ea typeface="나눔바른고딕" panose="020B0600000101010101" charset="-127"/>
                  <a:cs typeface="함초롬돋움" panose="020B0604000101010101" pitchFamily="50" charset="-127"/>
                </a:rPr>
                <a:t>분석 목적</a:t>
              </a:r>
              <a:endParaRPr lang="en-US" altLang="ko-KR" sz="2000" b="1" dirty="0">
                <a:latin typeface="+mn-lt"/>
                <a:ea typeface="나눔바른고딕" panose="020B0600000101010101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B4556-E0C2-454B-89D9-D709B1C7BBEC}"/>
                </a:ext>
              </a:extLst>
            </p:cNvPr>
            <p:cNvSpPr txBox="1"/>
            <p:nvPr/>
          </p:nvSpPr>
          <p:spPr>
            <a:xfrm>
              <a:off x="1420891" y="3242144"/>
              <a:ext cx="796057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자전거 교통사고 자료 등을 활용해 자전거 교통사고 현황과 특징 분석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함초롬돋움" panose="020B0604000101010101" pitchFamily="50" charset="-127"/>
                </a:rPr>
                <a:t>자전거 교통사고 특징을 기반으로 주요 사고 요인을 도출하고 예방 대책 제시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687B5F76-F4E4-49F5-BF52-BC26878B22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75" y="2115205"/>
            <a:ext cx="733063" cy="49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0;p2">
            <a:extLst>
              <a:ext uri="{FF2B5EF4-FFF2-40B4-BE49-F238E27FC236}">
                <a16:creationId xmlns:a16="http://schemas.microsoft.com/office/drawing/2014/main" id="{AF5DB8F6-E51A-4CBE-A775-90B7FE285C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99" y="4559286"/>
            <a:ext cx="733063" cy="494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40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78295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Step6</a:t>
            </a:r>
            <a:endParaRPr kumimoji="0" lang="en-US" altLang="ko-KR" sz="32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Insight - 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 분석으로 도출한 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‘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자전거 안전사고 예방 방안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5DFF5A-9F0B-4CCC-B9F9-412155527A62}"/>
              </a:ext>
            </a:extLst>
          </p:cNvPr>
          <p:cNvGrpSpPr/>
          <p:nvPr/>
        </p:nvGrpSpPr>
        <p:grpSpPr>
          <a:xfrm>
            <a:off x="872208" y="2154768"/>
            <a:ext cx="8161584" cy="2329054"/>
            <a:chOff x="744275" y="1873587"/>
            <a:chExt cx="8161584" cy="23290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DB1507-5F85-4D35-A49D-056DA444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8421CA-D5D7-4911-9826-FC9CD8245442}"/>
                </a:ext>
              </a:extLst>
            </p:cNvPr>
            <p:cNvSpPr txBox="1"/>
            <p:nvPr/>
          </p:nvSpPr>
          <p:spPr>
            <a:xfrm>
              <a:off x="1394331" y="1947918"/>
              <a:ext cx="5402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우선적으로 개인의 안전의식 제고가 필요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AE8701-06B5-4B2F-B8BF-72E38F2468FB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운전자의 법규위반이 사고로 이어지는 경우가 대부분을 차지하고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 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법규위반 사항 중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‘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안전운전의무불이행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’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이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64.2%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를 차지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	-&gt;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과속 금지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휴대전화 사용금지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전방 주시 등이 필요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이용자 및 운전자 교육</a:t>
              </a:r>
              <a:endParaRPr lang="en-US" altLang="ko-KR" sz="16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이용자 의식 제고 및 홍보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BEB955-5A7E-4DDE-AF57-C625ED272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4830330"/>
            <a:ext cx="9486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78295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Step6</a:t>
            </a:r>
            <a:endParaRPr kumimoji="0" lang="en-US" altLang="ko-KR" sz="32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Insight - 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 분석으로 도출한 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‘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자전거 안전사고 예방 방안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4901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764BF7-765F-4D92-BE65-D47B0C6968DA}"/>
              </a:ext>
            </a:extLst>
          </p:cNvPr>
          <p:cNvGrpSpPr/>
          <p:nvPr/>
        </p:nvGrpSpPr>
        <p:grpSpPr>
          <a:xfrm>
            <a:off x="494521" y="1776166"/>
            <a:ext cx="7859318" cy="1590390"/>
            <a:chOff x="744275" y="1873587"/>
            <a:chExt cx="7859318" cy="15903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15BFF9-73FB-4470-8C84-23FE4BB9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74BCFC-06A4-4797-B135-8B4690296401}"/>
                </a:ext>
              </a:extLst>
            </p:cNvPr>
            <p:cNvSpPr txBox="1"/>
            <p:nvPr/>
          </p:nvSpPr>
          <p:spPr>
            <a:xfrm>
              <a:off x="1394331" y="1947918"/>
              <a:ext cx="5812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안전정보를 즉각적으로 제공할 수 있는 매체 제공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560B8C-0447-4862-871C-4FA40860824E}"/>
                </a:ext>
              </a:extLst>
            </p:cNvPr>
            <p:cNvSpPr txBox="1"/>
            <p:nvPr/>
          </p:nvSpPr>
          <p:spPr>
            <a:xfrm>
              <a:off x="1477336" y="2294426"/>
              <a:ext cx="71262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최근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7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년간 수집된 사고데이터와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GPS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기능을 활용하여 지도위에 위험 정보를 표시함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공공자전거의 디스플레이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패널이나 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App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을 실행하여 자전거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탑승 시 실시간으로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    </a:t>
              </a:r>
              <a:r>
                <a:rPr lang="ko-KR" alt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안전정보를 제공받을 수 있게 함</a:t>
              </a:r>
              <a:r>
                <a:rPr lang="en-US" altLang="ko-KR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.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24DABD8-B797-4052-A65D-2D2C7D5E5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88" y="3229468"/>
            <a:ext cx="1929747" cy="2502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41D532-9DFB-42EF-8350-7F8A54114524}"/>
              </a:ext>
            </a:extLst>
          </p:cNvPr>
          <p:cNvSpPr txBox="1"/>
          <p:nvPr/>
        </p:nvSpPr>
        <p:spPr>
          <a:xfrm>
            <a:off x="1582266" y="5886959"/>
            <a:ext cx="2352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따릉이의 디스플레이 패널 </a:t>
            </a:r>
            <a:endParaRPr lang="en-US" altLang="ko-KR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3C1D6-F6D2-490D-937F-AB601029D653}"/>
              </a:ext>
            </a:extLst>
          </p:cNvPr>
          <p:cNvSpPr txBox="1"/>
          <p:nvPr/>
        </p:nvSpPr>
        <p:spPr>
          <a:xfrm>
            <a:off x="5560943" y="5777481"/>
            <a:ext cx="2792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자전거 라이딩 어플</a:t>
            </a:r>
            <a:r>
              <a:rPr lang="en-US" altLang="ko-KR" sz="1400"/>
              <a:t>(Open Rider)</a:t>
            </a:r>
          </a:p>
          <a:p>
            <a:r>
              <a:rPr lang="ko-KR" altLang="en-US" sz="1400">
                <a:solidFill>
                  <a:schemeClr val="dk1"/>
                </a:solidFill>
              </a:rPr>
              <a:t>→ </a:t>
            </a:r>
            <a:r>
              <a:rPr lang="en-US" altLang="ko-KR" sz="1400">
                <a:solidFill>
                  <a:schemeClr val="dk1"/>
                </a:solidFill>
              </a:rPr>
              <a:t>GPS </a:t>
            </a:r>
            <a:r>
              <a:rPr lang="ko-KR" altLang="en-US" sz="1400">
                <a:solidFill>
                  <a:schemeClr val="dk1"/>
                </a:solidFill>
              </a:rPr>
              <a:t>기능을 이용해 현재 속도와 위치를 제공한다</a:t>
            </a:r>
            <a:r>
              <a:rPr lang="en-US" altLang="ko-KR" sz="1400">
                <a:solidFill>
                  <a:schemeClr val="dk1"/>
                </a:solidFill>
              </a:rPr>
              <a:t>.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17" name="그림 16" descr="전화, 전자기기, 휴대폰, 모니터이(가) 표시된 사진&#10;&#10;자동 생성된 설명">
            <a:extLst>
              <a:ext uri="{FF2B5EF4-FFF2-40B4-BE49-F238E27FC236}">
                <a16:creationId xmlns:a16="http://schemas.microsoft.com/office/drawing/2014/main" id="{7E397A6D-486E-4A6E-85E8-B11CB7D43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54" y="3545626"/>
            <a:ext cx="1726819" cy="22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6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5648" y="48204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396362" y="388197"/>
            <a:ext cx="78295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Step6</a:t>
            </a:r>
            <a:endParaRPr kumimoji="0" lang="en-US" altLang="ko-KR" sz="32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Insight - 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 분석으로 도출한 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‘</a:t>
            </a:r>
            <a:r>
              <a:rPr lang="ko-KR" altLang="en-US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자전거 안전사고 예방 방안</a:t>
            </a:r>
            <a:r>
              <a:rPr lang="en-US" altLang="ko-KR" sz="2000" kern="12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DD4CFF-D1A2-45F7-A76E-4C6DBC7ED6C5}"/>
              </a:ext>
            </a:extLst>
          </p:cNvPr>
          <p:cNvGrpSpPr/>
          <p:nvPr/>
        </p:nvGrpSpPr>
        <p:grpSpPr>
          <a:xfrm>
            <a:off x="790404" y="1452102"/>
            <a:ext cx="6874340" cy="494818"/>
            <a:chOff x="744275" y="1873587"/>
            <a:chExt cx="6874340" cy="49481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638172-0842-4A21-A409-2CAAD50E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8BF75C-BCB0-4088-A860-97A20A6AFDE3}"/>
                </a:ext>
              </a:extLst>
            </p:cNvPr>
            <p:cNvSpPr txBox="1"/>
            <p:nvPr/>
          </p:nvSpPr>
          <p:spPr>
            <a:xfrm>
              <a:off x="1394330" y="1947918"/>
              <a:ext cx="622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사고 다발지역에 알맞은 안전 시설 설치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8" name="그림 17" descr="시계이(가) 표시된 사진&#10;&#10;자동 생성된 설명">
            <a:extLst>
              <a:ext uri="{FF2B5EF4-FFF2-40B4-BE49-F238E27FC236}">
                <a16:creationId xmlns:a16="http://schemas.microsoft.com/office/drawing/2014/main" id="{D3E63D21-F79F-444A-9721-AB5BD23F4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4" y="2520378"/>
            <a:ext cx="1932009" cy="1409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D9A9C-05B1-4B63-BC72-CEF448795B3D}"/>
              </a:ext>
            </a:extLst>
          </p:cNvPr>
          <p:cNvSpPr txBox="1"/>
          <p:nvPr/>
        </p:nvSpPr>
        <p:spPr>
          <a:xfrm>
            <a:off x="174314" y="399550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대림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가로공원사거리</a:t>
            </a:r>
            <a:endParaRPr lang="en-US" altLang="ko-KR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A37E7-942F-49FE-B28E-C588F926122F}"/>
              </a:ext>
            </a:extLst>
          </p:cNvPr>
          <p:cNvSpPr txBox="1"/>
          <p:nvPr/>
        </p:nvSpPr>
        <p:spPr>
          <a:xfrm>
            <a:off x="5148142" y="412200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[</a:t>
            </a: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여의도</a:t>
            </a:r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] </a:t>
            </a:r>
            <a:r>
              <a:rPr lang="ko-KR" altLang="en-US" sz="1600">
                <a:latin typeface="나눔바른고딕" panose="020B0600000101010101" charset="-127"/>
                <a:ea typeface="나눔바른고딕" panose="020B0600000101010101" charset="-127"/>
              </a:rPr>
              <a:t>한강 자전거길</a:t>
            </a:r>
            <a:endParaRPr lang="en-US" altLang="ko-KR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6" name="그림 5" descr="도로, 실외, 거리, 건물이(가) 표시된 사진&#10;&#10;자동 생성된 설명">
            <a:extLst>
              <a:ext uri="{FF2B5EF4-FFF2-40B4-BE49-F238E27FC236}">
                <a16:creationId xmlns:a16="http://schemas.microsoft.com/office/drawing/2014/main" id="{AD050F06-103B-455E-9670-A845431AB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65" y="2520378"/>
            <a:ext cx="2524735" cy="1601629"/>
          </a:xfrm>
          <a:prstGeom prst="rect">
            <a:avLst/>
          </a:prstGeom>
        </p:spPr>
      </p:pic>
      <p:pic>
        <p:nvPicPr>
          <p:cNvPr id="19" name="그림 18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547D1CBC-4C62-4D2A-AB5B-C2E03F893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99" y="2528620"/>
            <a:ext cx="1862067" cy="1513680"/>
          </a:xfrm>
          <a:prstGeom prst="rect">
            <a:avLst/>
          </a:prstGeom>
        </p:spPr>
      </p:pic>
      <p:pic>
        <p:nvPicPr>
          <p:cNvPr id="20" name="그림 19" descr="실외, 건물, 앉아있는, 빨간색이(가) 표시된 사진&#10;&#10;자동 생성된 설명">
            <a:extLst>
              <a:ext uri="{FF2B5EF4-FFF2-40B4-BE49-F238E27FC236}">
                <a16:creationId xmlns:a16="http://schemas.microsoft.com/office/drawing/2014/main" id="{1CF50E97-434D-43E4-84D8-324B8E7A1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35" y="1698653"/>
            <a:ext cx="2283756" cy="1487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316F8-9376-498A-B7F8-D8054F0CB03C}"/>
              </a:ext>
            </a:extLst>
          </p:cNvPr>
          <p:cNvSpPr txBox="1"/>
          <p:nvPr/>
        </p:nvSpPr>
        <p:spPr>
          <a:xfrm>
            <a:off x="415001" y="4663396"/>
            <a:ext cx="4180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>
                <a:solidFill>
                  <a:schemeClr val="dk1"/>
                </a:solidFill>
              </a:rPr>
              <a:t>→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승용차와 충돌사고가 많이 발생하는 교차로에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전용 횡단보도 설치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98330-0A7B-4299-9489-DF7B310B8EC7}"/>
              </a:ext>
            </a:extLst>
          </p:cNvPr>
          <p:cNvSpPr txBox="1"/>
          <p:nvPr/>
        </p:nvSpPr>
        <p:spPr>
          <a:xfrm>
            <a:off x="5141226" y="4919838"/>
            <a:ext cx="4435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dk1"/>
                </a:solidFill>
              </a:rPr>
              <a:t>→ </a:t>
            </a:r>
            <a:r>
              <a:rPr lang="ko-KR" altLang="en-US">
                <a:solidFill>
                  <a:schemeClr val="dk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자전거 도로와 인도의 경계가 명확하지 않은 곳에 자전거 전용 난간 설치</a:t>
            </a:r>
            <a:endParaRPr lang="en-US" altLang="ko-KR">
              <a:solidFill>
                <a:schemeClr val="dk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b="1">
                <a:solidFill>
                  <a:schemeClr val="dk1"/>
                </a:solidFill>
              </a:rPr>
              <a:t>→ </a:t>
            </a:r>
            <a:r>
              <a:rPr lang="ko-KR" altLang="en-US">
                <a:solidFill>
                  <a:schemeClr val="dk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자전거가 속도를 내는 구간에 과속방지턱 설치</a:t>
            </a:r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/>
          </a:p>
        </p:txBody>
      </p:sp>
      <p:pic>
        <p:nvPicPr>
          <p:cNvPr id="21" name="그림 20" descr="실외, 도로, 장면, 고속도로이(가) 표시된 사진&#10;&#10;자동 생성된 설명">
            <a:extLst>
              <a:ext uri="{FF2B5EF4-FFF2-40B4-BE49-F238E27FC236}">
                <a16:creationId xmlns:a16="http://schemas.microsoft.com/office/drawing/2014/main" id="{FBDAEC1F-41F1-4321-8A75-F7A008BF5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35" y="3321192"/>
            <a:ext cx="2312052" cy="15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87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78564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Step6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 - </a:t>
            </a:r>
            <a:r>
              <a:rPr lang="ko-KR" altLang="en-US" sz="20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분석으로 도출한 </a:t>
            </a:r>
            <a:r>
              <a:rPr lang="en-US" altLang="ko-KR" sz="20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안전사고 예방 방안</a:t>
            </a:r>
            <a:r>
              <a:rPr lang="en-US" altLang="ko-KR" sz="200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5DFF5A-9F0B-4CCC-B9F9-412155527A62}"/>
              </a:ext>
            </a:extLst>
          </p:cNvPr>
          <p:cNvGrpSpPr/>
          <p:nvPr/>
        </p:nvGrpSpPr>
        <p:grpSpPr>
          <a:xfrm>
            <a:off x="900838" y="1864166"/>
            <a:ext cx="8161584" cy="851726"/>
            <a:chOff x="744275" y="1873587"/>
            <a:chExt cx="8161584" cy="8517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DB1507-5F85-4D35-A49D-056DA444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1873587"/>
              <a:ext cx="733063" cy="4948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8421CA-D5D7-4911-9826-FC9CD8245442}"/>
                </a:ext>
              </a:extLst>
            </p:cNvPr>
            <p:cNvSpPr txBox="1"/>
            <p:nvPr/>
          </p:nvSpPr>
          <p:spPr>
            <a:xfrm>
              <a:off x="1394331" y="1947918"/>
              <a:ext cx="523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도로 시급 지역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’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에 자전거 도로 설치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AE8701-06B5-4B2F-B8BF-72E38F2468FB}"/>
                </a:ext>
              </a:extLst>
            </p:cNvPr>
            <p:cNvSpPr txBox="1"/>
            <p:nvPr/>
          </p:nvSpPr>
          <p:spPr>
            <a:xfrm>
              <a:off x="1477336" y="2294426"/>
              <a:ext cx="74285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교통사고 다발지역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자전거 </a:t>
              </a:r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교통사고 발생지점에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우선 구축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0837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269F43-5486-4212-A7D3-F65578E31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9" y="3482175"/>
            <a:ext cx="38290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2C0AA-2C5D-4B21-8163-A7C7705F1D40}"/>
              </a:ext>
            </a:extLst>
          </p:cNvPr>
          <p:cNvSpPr txBox="1"/>
          <p:nvPr/>
        </p:nvSpPr>
        <p:spPr>
          <a:xfrm>
            <a:off x="2683565" y="6187844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도로가 없는 쪽에서만 사고가 발생한 경우</a:t>
            </a:r>
          </a:p>
        </p:txBody>
      </p:sp>
      <p:pic>
        <p:nvPicPr>
          <p:cNvPr id="13" name="도로확충필요">
            <a:hlinkClick r:id="" action="ppaction://media"/>
            <a:extLst>
              <a:ext uri="{FF2B5EF4-FFF2-40B4-BE49-F238E27FC236}">
                <a16:creationId xmlns:a16="http://schemas.microsoft.com/office/drawing/2014/main" id="{42817665-BEEC-4DE8-85AF-C074D9BFE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9034" y="3482175"/>
            <a:ext cx="5368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93624C-C4AF-45E6-9010-65C952209B28}"/>
              </a:ext>
            </a:extLst>
          </p:cNvPr>
          <p:cNvSpPr txBox="1"/>
          <p:nvPr/>
        </p:nvSpPr>
        <p:spPr>
          <a:xfrm>
            <a:off x="400048" y="869662"/>
            <a:ext cx="419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 및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참고사이트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1E4C1-91F8-4A3D-9660-B1FF4A556749}"/>
              </a:ext>
            </a:extLst>
          </p:cNvPr>
          <p:cNvSpPr txBox="1"/>
          <p:nvPr/>
        </p:nvSpPr>
        <p:spPr>
          <a:xfrm>
            <a:off x="707326" y="1902569"/>
            <a:ext cx="881407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권성대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김윤미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김재곤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하태준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(2015).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사고예측모형 개발 및 개선방안 제시에 관한 연구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대한토목학회논문집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35(5), 1135-1146.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김장락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(2018).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시군구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단위 자전거 헬멧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착용률과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자전거 사고율의 연관성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보건교육건강증진학회지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35(3), 15-24.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신혜정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홍지연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(2012).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사고 심각도에 영향을 미치는 요인 연구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교통연구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19(1), 67-78.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오주택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김응철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김도훈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(2007).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도시부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교차로에서의 자전거사고 심각도 분석에 관한 연구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대한토목학회논문집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D, 27(4D), 389-395.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이성규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박정희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강대룡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(2018).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자전거도로 관리체계 구축방안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[CODIL]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건설보고서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2018(5).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이유식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황윤형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성광모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김성진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이정욱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(2016).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교차로내 자전거 교통사고 유형 분석에 관한 연구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한국자동차공학회 추계학술대회 및 전시회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794-797.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최승희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이구연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(2016).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 사고 현황 및 예측 분석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전자공학회논문지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53(9), 89-96.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홍종선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김명진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(2010).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교통사고의 통계분석 및 활용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한국데이터정보과학회지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21(6), 1081-1090.</a:t>
            </a:r>
          </a:p>
          <a:p>
            <a:pPr fontAlgn="base" latinLnBrk="1">
              <a:lnSpc>
                <a:spcPct val="200000"/>
              </a:lnSpc>
            </a:pP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http://taas.koroad.or.kr/</a:t>
            </a:r>
          </a:p>
          <a:p>
            <a:pPr fontAlgn="base" latinLnBrk="1">
              <a:lnSpc>
                <a:spcPct val="200000"/>
              </a:lnSpc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kosis.kr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인구주택총조사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http://www.census.go.kr/</a:t>
            </a:r>
          </a:p>
        </p:txBody>
      </p:sp>
    </p:spTree>
    <p:extLst>
      <p:ext uri="{BB962C8B-B14F-4D97-AF65-F5344CB8AC3E}">
        <p14:creationId xmlns:p14="http://schemas.microsoft.com/office/powerpoint/2010/main" val="2370854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706885" y="3152001"/>
            <a:ext cx="24922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FF21D2-B412-4BFE-BE10-1B4F4BF24E67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교통사고 대표 유형 도출 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AEDB0-D36B-4497-963C-3AA924B13B78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피티이(가) 표시된 사진&#10;&#10;자동 생성된 설명">
            <a:extLst>
              <a:ext uri="{FF2B5EF4-FFF2-40B4-BE49-F238E27FC236}">
                <a16:creationId xmlns:a16="http://schemas.microsoft.com/office/drawing/2014/main" id="{3B7C9216-9907-424D-AE4A-138506514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6" y="1799395"/>
            <a:ext cx="1570389" cy="15703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EC80C4-BD60-4B3C-AA29-91F05F12EC2C}"/>
              </a:ext>
            </a:extLst>
          </p:cNvPr>
          <p:cNvSpPr/>
          <p:nvPr/>
        </p:nvSpPr>
        <p:spPr>
          <a:xfrm>
            <a:off x="820821" y="3471894"/>
            <a:ext cx="1827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자전거 사고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CADE1A0D-FC16-48D1-B1D2-2F52B7136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83" y="4738811"/>
            <a:ext cx="1225322" cy="12253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708677-AE32-4D27-8B14-4EC7B6F1DC83}"/>
              </a:ext>
            </a:extLst>
          </p:cNvPr>
          <p:cNvSpPr/>
          <p:nvPr/>
        </p:nvSpPr>
        <p:spPr>
          <a:xfrm>
            <a:off x="2226453" y="5986941"/>
            <a:ext cx="1860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사고 유형 분석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C3A776-AD10-4D08-9ABD-EEF07DDAE96E}"/>
              </a:ext>
            </a:extLst>
          </p:cNvPr>
          <p:cNvSpPr/>
          <p:nvPr/>
        </p:nvSpPr>
        <p:spPr>
          <a:xfrm>
            <a:off x="4144123" y="3599404"/>
            <a:ext cx="1827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사고 유형 도출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D179BC-4597-45A3-BA96-959B3DDF2954}"/>
              </a:ext>
            </a:extLst>
          </p:cNvPr>
          <p:cNvSpPr/>
          <p:nvPr/>
        </p:nvSpPr>
        <p:spPr>
          <a:xfrm>
            <a:off x="6007477" y="5986941"/>
            <a:ext cx="1804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유형 상세 분석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0EFC1E-70E0-4211-B4CD-9844A9CB5C15}"/>
              </a:ext>
            </a:extLst>
          </p:cNvPr>
          <p:cNvSpPr/>
          <p:nvPr/>
        </p:nvSpPr>
        <p:spPr>
          <a:xfrm>
            <a:off x="7678667" y="3597031"/>
            <a:ext cx="1827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대표 유형 선정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5B61A5-739A-453A-9CB2-B71E2CFA3287}"/>
              </a:ext>
            </a:extLst>
          </p:cNvPr>
          <p:cNvSpPr/>
          <p:nvPr/>
        </p:nvSpPr>
        <p:spPr>
          <a:xfrm rot="19898785">
            <a:off x="1835793" y="3956355"/>
            <a:ext cx="781321" cy="660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C9C36F6-C4BC-47D5-B18B-D2008B74FF53}"/>
              </a:ext>
            </a:extLst>
          </p:cNvPr>
          <p:cNvSpPr/>
          <p:nvPr/>
        </p:nvSpPr>
        <p:spPr>
          <a:xfrm rot="13082125">
            <a:off x="3664050" y="3920104"/>
            <a:ext cx="781321" cy="660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078A660-F053-473B-8FB8-753133D2EB78}"/>
              </a:ext>
            </a:extLst>
          </p:cNvPr>
          <p:cNvSpPr/>
          <p:nvPr/>
        </p:nvSpPr>
        <p:spPr>
          <a:xfrm rot="19898785">
            <a:off x="5492306" y="4034450"/>
            <a:ext cx="781321" cy="660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336BAFC-B85A-45C1-8ED7-78ED48350224}"/>
              </a:ext>
            </a:extLst>
          </p:cNvPr>
          <p:cNvSpPr/>
          <p:nvPr/>
        </p:nvSpPr>
        <p:spPr>
          <a:xfrm rot="13082125">
            <a:off x="7341753" y="3920103"/>
            <a:ext cx="781321" cy="660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05C48497-9147-4EC4-B2C2-C1E049877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54" y="2686029"/>
            <a:ext cx="676388" cy="67638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AF5CC94-8F65-43DC-95A0-8CBC97AC27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2"/>
          <a:stretch/>
        </p:blipFill>
        <p:spPr>
          <a:xfrm>
            <a:off x="4726493" y="2020086"/>
            <a:ext cx="1795272" cy="737107"/>
          </a:xfrm>
          <a:prstGeom prst="rect">
            <a:avLst/>
          </a:prstGeom>
        </p:spPr>
      </p:pic>
      <p:pic>
        <p:nvPicPr>
          <p:cNvPr id="28" name="그림 27" descr="자전거, 운송, 앉아있는, 보드이(가) 표시된 사진&#10;&#10;자동 생성된 설명">
            <a:extLst>
              <a:ext uri="{FF2B5EF4-FFF2-40B4-BE49-F238E27FC236}">
                <a16:creationId xmlns:a16="http://schemas.microsoft.com/office/drawing/2014/main" id="{1AAA7EE2-A337-4BA9-9612-0F916FF1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23" y="2655442"/>
            <a:ext cx="1480006" cy="896889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5DE03CF6-0F4A-4235-A091-39738F8A4C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 b="10848"/>
          <a:stretch/>
        </p:blipFill>
        <p:spPr>
          <a:xfrm>
            <a:off x="3347574" y="1784180"/>
            <a:ext cx="1414272" cy="879025"/>
          </a:xfrm>
          <a:prstGeom prst="rect">
            <a:avLst/>
          </a:prstGeom>
        </p:spPr>
      </p:pic>
      <p:pic>
        <p:nvPicPr>
          <p:cNvPr id="30" name="그림 29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2BF33E62-8468-4517-B594-310C22526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4" y="2062802"/>
            <a:ext cx="1246453" cy="12464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1850D0-67B7-42B5-BE45-64D477A94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99" y="4689912"/>
            <a:ext cx="1182432" cy="11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AEDB0-D36B-4497-963C-3AA924B13B78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AD66FD2-2CB3-4747-82AA-DAF4B344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9" y="2262468"/>
            <a:ext cx="7639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AEDB0-D36B-4497-963C-3AA924B13B78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57FFF67-C49E-4C4B-AFA8-37197A9C8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15" y="1921686"/>
            <a:ext cx="7839969" cy="38067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A9CD2E-15DF-4A60-A9A6-30BDD9EFCCE5}"/>
              </a:ext>
            </a:extLst>
          </p:cNvPr>
          <p:cNvSpPr/>
          <p:nvPr/>
        </p:nvSpPr>
        <p:spPr>
          <a:xfrm>
            <a:off x="1618129" y="5870003"/>
            <a:ext cx="6669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일반회원으로는 전체사고를 조회할 수 없어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다양한 정보 조회를 위한 권한 신청</a:t>
            </a:r>
          </a:p>
        </p:txBody>
      </p:sp>
    </p:spTree>
    <p:extLst>
      <p:ext uri="{BB962C8B-B14F-4D97-AF65-F5344CB8AC3E}">
        <p14:creationId xmlns:p14="http://schemas.microsoft.com/office/powerpoint/2010/main" val="287631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도구 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FEC792-F7E1-4EA6-81D4-DDB21E234540}"/>
              </a:ext>
            </a:extLst>
          </p:cNvPr>
          <p:cNvGrpSpPr/>
          <p:nvPr/>
        </p:nvGrpSpPr>
        <p:grpSpPr>
          <a:xfrm>
            <a:off x="437820" y="2183237"/>
            <a:ext cx="8989903" cy="1945715"/>
            <a:chOff x="419247" y="1815321"/>
            <a:chExt cx="8989903" cy="19457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BCB5D5D-9D88-4559-84FB-B23F7FEF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47" y="1815321"/>
              <a:ext cx="733063" cy="49481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D81A4A-C640-4390-A2A6-B73F732CFB91}"/>
                </a:ext>
              </a:extLst>
            </p:cNvPr>
            <p:cNvSpPr txBox="1"/>
            <p:nvPr/>
          </p:nvSpPr>
          <p:spPr>
            <a:xfrm>
              <a:off x="1069303" y="1889652"/>
              <a:ext cx="8339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엑셀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CCEE55-F47E-4F88-B913-28FE857EF98B}"/>
                </a:ext>
              </a:extLst>
            </p:cNvPr>
            <p:cNvSpPr txBox="1"/>
            <p:nvPr/>
          </p:nvSpPr>
          <p:spPr>
            <a:xfrm>
              <a:off x="525228" y="2591485"/>
              <a:ext cx="7428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기본 중의 기본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가장 발달된 소통 방식 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데이터 처리의 가장 대중적인 프로그램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·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가장 쉽고 편리하게 데이터 분석을 할 수 있는 도구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F41F7-883D-418A-98C5-5AB83DFE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4" y="4357763"/>
            <a:ext cx="2727762" cy="1432075"/>
          </a:xfrm>
          <a:prstGeom prst="rect">
            <a:avLst/>
          </a:prstGeom>
        </p:spPr>
      </p:pic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B6F63E22-5158-4FB2-92DD-D81C9D817484}"/>
              </a:ext>
            </a:extLst>
          </p:cNvPr>
          <p:cNvSpPr txBox="1"/>
          <p:nvPr/>
        </p:nvSpPr>
        <p:spPr>
          <a:xfrm>
            <a:off x="5691300" y="2277855"/>
            <a:ext cx="42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endParaRPr sz="20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1" name="Google Shape;176;p7">
            <a:extLst>
              <a:ext uri="{FF2B5EF4-FFF2-40B4-BE49-F238E27FC236}">
                <a16:creationId xmlns:a16="http://schemas.microsoft.com/office/drawing/2014/main" id="{068A257B-0DD5-4F0C-BF66-DC8781CF0581}"/>
              </a:ext>
            </a:extLst>
          </p:cNvPr>
          <p:cNvSpPr txBox="1"/>
          <p:nvPr/>
        </p:nvSpPr>
        <p:spPr>
          <a:xfrm>
            <a:off x="5300642" y="2936330"/>
            <a:ext cx="4837538" cy="2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· </a:t>
            </a:r>
            <a:r>
              <a:rPr 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분석에 특화된 툴</a:t>
            </a:r>
            <a:endParaRPr sz="16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다양한 라이브러리 사용하여 데이터 분석 가</a:t>
            </a:r>
            <a:r>
              <a:rPr lang="ko-KR" altLang="en-US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</a:t>
            </a:r>
            <a:endParaRPr sz="16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수업시간에 배웠던 내용 활용 가능</a:t>
            </a:r>
            <a:endParaRPr sz="16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Google Shape;177;p7">
            <a:extLst>
              <a:ext uri="{FF2B5EF4-FFF2-40B4-BE49-F238E27FC236}">
                <a16:creationId xmlns:a16="http://schemas.microsoft.com/office/drawing/2014/main" id="{2025DA92-66AA-44CD-9E64-0412D886930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4111" y="2132167"/>
            <a:ext cx="733063" cy="49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p7">
            <a:extLst>
              <a:ext uri="{FF2B5EF4-FFF2-40B4-BE49-F238E27FC236}">
                <a16:creationId xmlns:a16="http://schemas.microsoft.com/office/drawing/2014/main" id="{EA9A5219-461E-497C-A874-C74D173DD9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480" b="10005"/>
          <a:stretch/>
        </p:blipFill>
        <p:spPr>
          <a:xfrm>
            <a:off x="5843695" y="4357763"/>
            <a:ext cx="2650099" cy="143207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3450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C9FD53-1728-470D-8A3E-FB44F38DA87C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6CF4-E9CF-41B4-8DB1-C6AE6BA12E0E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5046EF-A8CF-41CC-A503-82BFF885DBF0}"/>
              </a:ext>
            </a:extLst>
          </p:cNvPr>
          <p:cNvSpPr/>
          <p:nvPr/>
        </p:nvSpPr>
        <p:spPr>
          <a:xfrm>
            <a:off x="174314" y="169334"/>
            <a:ext cx="955737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2E92E7-1B2A-4991-825B-6D23D3EC4737}"/>
              </a:ext>
            </a:extLst>
          </p:cNvPr>
          <p:cNvGrpSpPr/>
          <p:nvPr/>
        </p:nvGrpSpPr>
        <p:grpSpPr>
          <a:xfrm>
            <a:off x="741783" y="1832279"/>
            <a:ext cx="8161584" cy="759393"/>
            <a:chOff x="744275" y="5090508"/>
            <a:chExt cx="8161584" cy="7593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9F23BD-BACF-4EAC-B10C-835BF53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5" y="5090508"/>
              <a:ext cx="733063" cy="4948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52A72-0263-4C2D-8021-F1F2842EADD5}"/>
                </a:ext>
              </a:extLst>
            </p:cNvPr>
            <p:cNvSpPr txBox="1"/>
            <p:nvPr/>
          </p:nvSpPr>
          <p:spPr>
            <a:xfrm>
              <a:off x="1466048" y="5164839"/>
              <a:ext cx="3975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pitchFamily="50" charset="-127"/>
                </a:rPr>
                <a:t>①  자전거사고 발생 추세</a:t>
              </a:r>
              <a:endPara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25C21-0477-4046-8EDB-E483FA179DE3}"/>
                </a:ext>
              </a:extLst>
            </p:cNvPr>
            <p:cNvSpPr txBox="1"/>
            <p:nvPr/>
          </p:nvSpPr>
          <p:spPr>
            <a:xfrm>
              <a:off x="1477336" y="5511347"/>
              <a:ext cx="7428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49CF5806-A1CA-4661-9659-E348E94E3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25" y="2396516"/>
            <a:ext cx="3141350" cy="1934304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6ABCC3B-6032-4CE8-8733-B9306D8BD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68" y="4330820"/>
            <a:ext cx="3284714" cy="2006170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8C5CB19-255D-479F-BE33-B49A91085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18" y="4330820"/>
            <a:ext cx="3312513" cy="2006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5CCA8-2964-40C1-BA18-120BBB20D5ED}"/>
              </a:ext>
            </a:extLst>
          </p:cNvPr>
          <p:cNvSpPr/>
          <p:nvPr/>
        </p:nvSpPr>
        <p:spPr>
          <a:xfrm>
            <a:off x="6158344" y="6336990"/>
            <a:ext cx="2106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TAAS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5863BC-BE2D-486B-B3F2-9C6E7B746989}"/>
              </a:ext>
            </a:extLst>
          </p:cNvPr>
          <p:cNvSpPr/>
          <p:nvPr/>
        </p:nvSpPr>
        <p:spPr>
          <a:xfrm>
            <a:off x="5438775" y="708672"/>
            <a:ext cx="4953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매년 자전거 사고로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200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명 이상 사망자 발생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자전거 사고 대책 마련 필요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52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2228</Words>
  <Application>Microsoft Office PowerPoint</Application>
  <PresentationFormat>A4 용지(210x297mm)</PresentationFormat>
  <Paragraphs>353</Paragraphs>
  <Slides>45</Slides>
  <Notes>44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Calibri Light</vt:lpstr>
      <vt:lpstr>나눔바른고딕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원예진</dc:creator>
  <cp:lastModifiedBy>Anne Shirley</cp:lastModifiedBy>
  <cp:revision>393</cp:revision>
  <dcterms:created xsi:type="dcterms:W3CDTF">2019-05-20T05:42:37Z</dcterms:created>
  <dcterms:modified xsi:type="dcterms:W3CDTF">2019-12-01T13:14:43Z</dcterms:modified>
</cp:coreProperties>
</file>